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8" r:id="rId2"/>
    <p:sldId id="330" r:id="rId3"/>
    <p:sldId id="331" r:id="rId4"/>
    <p:sldId id="280" r:id="rId5"/>
    <p:sldId id="281" r:id="rId6"/>
    <p:sldId id="282" r:id="rId7"/>
    <p:sldId id="283" r:id="rId8"/>
    <p:sldId id="284" r:id="rId9"/>
    <p:sldId id="332" r:id="rId10"/>
    <p:sldId id="285" r:id="rId11"/>
    <p:sldId id="261" r:id="rId12"/>
    <p:sldId id="263" r:id="rId13"/>
    <p:sldId id="264" r:id="rId14"/>
    <p:sldId id="265" r:id="rId15"/>
    <p:sldId id="266" r:id="rId16"/>
    <p:sldId id="309" r:id="rId17"/>
    <p:sldId id="329" r:id="rId18"/>
    <p:sldId id="323" r:id="rId19"/>
    <p:sldId id="338" r:id="rId20"/>
    <p:sldId id="321" r:id="rId21"/>
    <p:sldId id="322" r:id="rId22"/>
    <p:sldId id="335" r:id="rId23"/>
    <p:sldId id="305" r:id="rId24"/>
    <p:sldId id="306" r:id="rId25"/>
    <p:sldId id="307" r:id="rId26"/>
    <p:sldId id="308" r:id="rId27"/>
    <p:sldId id="339" r:id="rId28"/>
    <p:sldId id="336" r:id="rId29"/>
    <p:sldId id="315" r:id="rId30"/>
    <p:sldId id="316" r:id="rId31"/>
    <p:sldId id="317" r:id="rId32"/>
    <p:sldId id="319" r:id="rId33"/>
    <p:sldId id="320" r:id="rId34"/>
    <p:sldId id="337" r:id="rId35"/>
    <p:sldId id="290" r:id="rId36"/>
    <p:sldId id="310" r:id="rId37"/>
    <p:sldId id="340" r:id="rId38"/>
    <p:sldId id="341" r:id="rId39"/>
    <p:sldId id="334" r:id="rId40"/>
    <p:sldId id="343" r:id="rId41"/>
    <p:sldId id="342"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3D06"/>
    <a:srgbClr val="001746"/>
    <a:srgbClr val="00194C"/>
    <a:srgbClr val="C75F09"/>
    <a:srgbClr val="B38259"/>
    <a:srgbClr val="73492F"/>
    <a:srgbClr val="8555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7" autoAdjust="0"/>
    <p:restoredTop sz="92441" autoAdjust="0"/>
  </p:normalViewPr>
  <p:slideViewPr>
    <p:cSldViewPr>
      <p:cViewPr>
        <p:scale>
          <a:sx n="82" d="100"/>
          <a:sy n="82" d="100"/>
        </p:scale>
        <p:origin x="-198" y="5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FB3EB2-AF86-422A-A787-4A8FFE52ABEC}" type="datetimeFigureOut">
              <a:rPr lang="en-GB" smtClean="0"/>
              <a:t>09/02/2012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581F7-1A56-4B70-BEA0-48FBB6F90D89}" type="slidenum">
              <a:rPr lang="en-GB" smtClean="0"/>
              <a:t>‹#›</a:t>
            </a:fld>
            <a:endParaRPr lang="en-GB"/>
          </a:p>
        </p:txBody>
      </p:sp>
    </p:spTree>
    <p:extLst>
      <p:ext uri="{BB962C8B-B14F-4D97-AF65-F5344CB8AC3E}">
        <p14:creationId xmlns:p14="http://schemas.microsoft.com/office/powerpoint/2010/main" val="2591460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5581F7-1A56-4B70-BEA0-48FBB6F90D89}" type="slidenum">
              <a:rPr lang="en-GB" smtClean="0"/>
              <a:t>1</a:t>
            </a:fld>
            <a:endParaRPr lang="en-GB"/>
          </a:p>
        </p:txBody>
      </p:sp>
    </p:spTree>
    <p:extLst>
      <p:ext uri="{BB962C8B-B14F-4D97-AF65-F5344CB8AC3E}">
        <p14:creationId xmlns:p14="http://schemas.microsoft.com/office/powerpoint/2010/main" val="2129436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5581F7-1A56-4B70-BEA0-48FBB6F90D89}" type="slidenum">
              <a:rPr lang="en-GB" smtClean="0"/>
              <a:t>41</a:t>
            </a:fld>
            <a:endParaRPr lang="en-GB"/>
          </a:p>
        </p:txBody>
      </p:sp>
    </p:spTree>
    <p:extLst>
      <p:ext uri="{BB962C8B-B14F-4D97-AF65-F5344CB8AC3E}">
        <p14:creationId xmlns:p14="http://schemas.microsoft.com/office/powerpoint/2010/main" val="2129436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09/02/2012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39206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09/02/2012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19900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09/02/2012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56611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9456549-B4F1-44C5-8A33-E447447448E6}" type="datetimeFigureOut">
              <a:rPr lang="en-GB" smtClean="0"/>
              <a:t>09/02/2012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543080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456549-B4F1-44C5-8A33-E447447448E6}" type="datetimeFigureOut">
              <a:rPr lang="en-GB" smtClean="0"/>
              <a:t>09/02/2012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71011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9456549-B4F1-44C5-8A33-E447447448E6}" type="datetimeFigureOut">
              <a:rPr lang="en-GB" smtClean="0"/>
              <a:t>09/02/2012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05261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9456549-B4F1-44C5-8A33-E447447448E6}" type="datetimeFigureOut">
              <a:rPr lang="en-GB" smtClean="0"/>
              <a:t>09/02/2012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954537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9456549-B4F1-44C5-8A33-E447447448E6}" type="datetimeFigureOut">
              <a:rPr lang="en-GB" smtClean="0"/>
              <a:t>09/02/2012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4124621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56549-B4F1-44C5-8A33-E447447448E6}" type="datetimeFigureOut">
              <a:rPr lang="en-GB" smtClean="0"/>
              <a:t>09/02/2012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394174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09/02/2012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2304966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456549-B4F1-44C5-8A33-E447447448E6}" type="datetimeFigureOut">
              <a:rPr lang="en-GB" smtClean="0"/>
              <a:t>09/02/2012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451AD5-D8CC-4994-9339-4B95B77032A3}" type="slidenum">
              <a:rPr lang="en-GB" smtClean="0"/>
              <a:t>‹#›</a:t>
            </a:fld>
            <a:endParaRPr lang="en-GB"/>
          </a:p>
        </p:txBody>
      </p:sp>
    </p:spTree>
    <p:extLst>
      <p:ext uri="{BB962C8B-B14F-4D97-AF65-F5344CB8AC3E}">
        <p14:creationId xmlns:p14="http://schemas.microsoft.com/office/powerpoint/2010/main" val="1215214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56549-B4F1-44C5-8A33-E447447448E6}" type="datetimeFigureOut">
              <a:rPr lang="en-GB" smtClean="0"/>
              <a:t>09/02/2012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51AD5-D8CC-4994-9339-4B95B77032A3}" type="slidenum">
              <a:rPr lang="en-GB" smtClean="0"/>
              <a:t>‹#›</a:t>
            </a:fld>
            <a:endParaRPr lang="en-GB"/>
          </a:p>
        </p:txBody>
      </p:sp>
    </p:spTree>
    <p:extLst>
      <p:ext uri="{BB962C8B-B14F-4D97-AF65-F5344CB8AC3E}">
        <p14:creationId xmlns:p14="http://schemas.microsoft.com/office/powerpoint/2010/main" val="3438909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png"/><Relationship Id="rId7"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11.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21.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22.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emf"/><Relationship Id="rId7"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emf"/><Relationship Id="rId7"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27.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8.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6.emf"/></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2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png"/><Relationship Id="rId7"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11.png"/><Relationship Id="rId9"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33.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34.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35.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3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8.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39.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7"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6" y="-4455"/>
            <a:ext cx="9144536" cy="68580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9" name="TextBox 8"/>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6" name="TextBox 5"/>
          <p:cNvSpPr txBox="1"/>
          <p:nvPr/>
        </p:nvSpPr>
        <p:spPr>
          <a:xfrm>
            <a:off x="2411760" y="3895189"/>
            <a:ext cx="4752528" cy="492443"/>
          </a:xfrm>
          <a:prstGeom prst="rect">
            <a:avLst/>
          </a:prstGeom>
          <a:noFill/>
        </p:spPr>
        <p:txBody>
          <a:bodyPr wrap="square" rtlCol="0">
            <a:spAutoFit/>
          </a:bodyPr>
          <a:lstStyle/>
          <a:p>
            <a:r>
              <a:rPr lang="en-GB" sz="2600" b="1" dirty="0" smtClean="0">
                <a:solidFill>
                  <a:srgbClr val="001746"/>
                </a:solidFill>
              </a:rPr>
              <a:t>Thursday 9</a:t>
            </a:r>
            <a:r>
              <a:rPr lang="en-GB" sz="2600" b="1" baseline="30000" dirty="0" smtClean="0">
                <a:solidFill>
                  <a:srgbClr val="001746"/>
                </a:solidFill>
              </a:rPr>
              <a:t>th</a:t>
            </a:r>
            <a:r>
              <a:rPr lang="en-GB" sz="2600" b="1" dirty="0" smtClean="0">
                <a:solidFill>
                  <a:srgbClr val="001746"/>
                </a:solidFill>
              </a:rPr>
              <a:t> February, 10.30  </a:t>
            </a:r>
            <a:r>
              <a:rPr lang="en-GB" sz="2600" b="1" dirty="0">
                <a:solidFill>
                  <a:srgbClr val="001746"/>
                </a:solidFill>
              </a:rPr>
              <a:t>A</a:t>
            </a:r>
            <a:r>
              <a:rPr lang="en-GB" sz="2600" b="1" dirty="0" smtClean="0">
                <a:solidFill>
                  <a:srgbClr val="001746"/>
                </a:solidFill>
              </a:rPr>
              <a:t>M </a:t>
            </a:r>
            <a:endParaRPr lang="en-GB" sz="2600" b="1" dirty="0">
              <a:solidFill>
                <a:srgbClr val="001746"/>
              </a:solidFill>
            </a:endParaRPr>
          </a:p>
        </p:txBody>
      </p:sp>
      <p:sp>
        <p:nvSpPr>
          <p:cNvPr id="7" name="AutoShape 7" descr="http://upload.wikimedia.org/wikipedia/en/thumb/0/0f/University_of_Edinburgh_logo.svg/200px-University_of_Edinburgh_logo.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http://upload.wikimedia.org/wikipedia/en/thumb/0/0f/University_of_Edinburgh_logo.svg/200px-University_of_Edinburgh_logo.svg.pn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grpSp>
        <p:nvGrpSpPr>
          <p:cNvPr id="14" name="Group 13"/>
          <p:cNvGrpSpPr/>
          <p:nvPr/>
        </p:nvGrpSpPr>
        <p:grpSpPr>
          <a:xfrm>
            <a:off x="1380430" y="1475433"/>
            <a:ext cx="7512050" cy="1233487"/>
            <a:chOff x="1380430" y="1475433"/>
            <a:chExt cx="7512050" cy="1233487"/>
          </a:xfrm>
        </p:grpSpPr>
        <p:pic>
          <p:nvPicPr>
            <p:cNvPr id="7177"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52880" y="1734443"/>
              <a:ext cx="457123" cy="456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 name="Text Box 10"/>
            <p:cNvSpPr txBox="1">
              <a:spLocks noChangeArrowheads="1"/>
            </p:cNvSpPr>
            <p:nvPr/>
          </p:nvSpPr>
          <p:spPr bwMode="auto">
            <a:xfrm>
              <a:off x="1380430" y="1475433"/>
              <a:ext cx="7512050" cy="1233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54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54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2040982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197260" y="198000"/>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Assumptions</a:t>
            </a:r>
            <a:endParaRPr lang="en-GB" sz="4000" dirty="0">
              <a:latin typeface="Arial" pitchFamily="34" charset="0"/>
              <a:cs typeface="Arial" pitchFamily="34" charset="0"/>
            </a:endParaRPr>
          </a:p>
        </p:txBody>
      </p:sp>
      <p:sp>
        <p:nvSpPr>
          <p:cNvPr id="12" name="TextBox 11"/>
          <p:cNvSpPr txBox="1"/>
          <p:nvPr/>
        </p:nvSpPr>
        <p:spPr>
          <a:xfrm>
            <a:off x="305041" y="2636912"/>
            <a:ext cx="8280920" cy="2031325"/>
          </a:xfrm>
          <a:prstGeom prst="rect">
            <a:avLst/>
          </a:prstGeom>
          <a:noFill/>
        </p:spPr>
        <p:txBody>
          <a:bodyPr wrap="square" rtlCol="0">
            <a:spAutoFit/>
          </a:bodyPr>
          <a:lstStyle/>
          <a:p>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All consumed water requires recycling</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Assuming NASA standard water composition</a:t>
            </a:r>
          </a:p>
          <a:p>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grpSp>
        <p:nvGrpSpPr>
          <p:cNvPr id="10" name="Group 9"/>
          <p:cNvGrpSpPr/>
          <p:nvPr/>
        </p:nvGrpSpPr>
        <p:grpSpPr>
          <a:xfrm>
            <a:off x="6804248" y="188640"/>
            <a:ext cx="2228635" cy="965237"/>
            <a:chOff x="6804248" y="188640"/>
            <a:chExt cx="2228635" cy="965237"/>
          </a:xfrm>
        </p:grpSpPr>
        <p:grpSp>
          <p:nvGrpSpPr>
            <p:cNvPr id="21" name="Group 20"/>
            <p:cNvGrpSpPr>
              <a:grpSpLocks noChangeAspect="1"/>
            </p:cNvGrpSpPr>
            <p:nvPr/>
          </p:nvGrpSpPr>
          <p:grpSpPr>
            <a:xfrm rot="14400000">
              <a:off x="8064264" y="185259"/>
              <a:ext cx="965237" cy="972000"/>
              <a:chOff x="3170635" y="3163116"/>
              <a:chExt cx="2730722" cy="2749860"/>
            </a:xfrm>
          </p:grpSpPr>
          <p:pic>
            <p:nvPicPr>
              <p:cNvPr id="23"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4"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5"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6" name="Oval 25"/>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27" name="Group 26"/>
          <p:cNvGrpSpPr/>
          <p:nvPr/>
        </p:nvGrpSpPr>
        <p:grpSpPr>
          <a:xfrm>
            <a:off x="17368" y="6134044"/>
            <a:ext cx="9750817" cy="895356"/>
            <a:chOff x="17368" y="6134044"/>
            <a:chExt cx="9750817" cy="895356"/>
          </a:xfrm>
        </p:grpSpPr>
        <p:pic>
          <p:nvPicPr>
            <p:cNvPr id="28"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00977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47688" y="164638"/>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Design Basis</a:t>
            </a:r>
            <a:endParaRPr lang="en-GB" sz="4000" dirty="0">
              <a:latin typeface="Arial" pitchFamily="34" charset="0"/>
              <a:cs typeface="Arial" pitchFamily="34" charset="0"/>
            </a:endParaRPr>
          </a:p>
        </p:txBody>
      </p:sp>
      <p:sp>
        <p:nvSpPr>
          <p:cNvPr id="8" name="Rectangle 7"/>
          <p:cNvSpPr/>
          <p:nvPr/>
        </p:nvSpPr>
        <p:spPr>
          <a:xfrm>
            <a:off x="2811901" y="1556792"/>
            <a:ext cx="3151162" cy="2016224"/>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379370" y="1771979"/>
            <a:ext cx="2016224" cy="954107"/>
          </a:xfrm>
          <a:prstGeom prst="rect">
            <a:avLst/>
          </a:prstGeom>
          <a:noFill/>
        </p:spPr>
        <p:txBody>
          <a:bodyPr wrap="square" rtlCol="0">
            <a:spAutoFit/>
          </a:bodyPr>
          <a:lstStyle/>
          <a:p>
            <a:pPr algn="ctr"/>
            <a:r>
              <a:rPr lang="en-GB" sz="2800" b="1" dirty="0" smtClean="0">
                <a:latin typeface="Arial" pitchFamily="34" charset="0"/>
                <a:cs typeface="Arial" pitchFamily="34" charset="0"/>
              </a:rPr>
              <a:t>Stage 1</a:t>
            </a:r>
          </a:p>
          <a:p>
            <a:pPr algn="ctr"/>
            <a:r>
              <a:rPr lang="en-GB" sz="2800" b="1" dirty="0" smtClean="0">
                <a:latin typeface="Arial" pitchFamily="34" charset="0"/>
                <a:cs typeface="Arial" pitchFamily="34" charset="0"/>
              </a:rPr>
              <a:t>Water</a:t>
            </a:r>
            <a:endParaRPr lang="en-GB" sz="2800" b="1" dirty="0">
              <a:latin typeface="Arial" pitchFamily="34" charset="0"/>
              <a:cs typeface="Arial" pitchFamily="34" charset="0"/>
            </a:endParaRPr>
          </a:p>
        </p:txBody>
      </p:sp>
      <p:cxnSp>
        <p:nvCxnSpPr>
          <p:cNvPr id="16" name="Straight Arrow Connector 15"/>
          <p:cNvCxnSpPr/>
          <p:nvPr/>
        </p:nvCxnSpPr>
        <p:spPr>
          <a:xfrm>
            <a:off x="475738" y="2564904"/>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963063" y="2589312"/>
            <a:ext cx="233616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70633" y="1895985"/>
            <a:ext cx="2192147" cy="646331"/>
          </a:xfrm>
          <a:prstGeom prst="rect">
            <a:avLst/>
          </a:prstGeom>
          <a:noFill/>
        </p:spPr>
        <p:txBody>
          <a:bodyPr wrap="square" rtlCol="0">
            <a:spAutoFit/>
          </a:bodyPr>
          <a:lstStyle/>
          <a:p>
            <a:r>
              <a:rPr lang="en-GB" dirty="0" smtClean="0">
                <a:latin typeface="Arial" pitchFamily="34" charset="0"/>
                <a:cs typeface="Arial" pitchFamily="34" charset="0"/>
              </a:rPr>
              <a:t>Waste water</a:t>
            </a:r>
          </a:p>
          <a:p>
            <a:r>
              <a:rPr lang="en-GB" dirty="0">
                <a:latin typeface="Arial" pitchFamily="34" charset="0"/>
                <a:cs typeface="Arial" pitchFamily="34" charset="0"/>
              </a:rPr>
              <a:t> </a:t>
            </a:r>
            <a:r>
              <a:rPr lang="en-GB" dirty="0" smtClean="0">
                <a:latin typeface="Arial" pitchFamily="34" charset="0"/>
                <a:cs typeface="Arial" pitchFamily="34" charset="0"/>
              </a:rPr>
              <a:t>     </a:t>
            </a:r>
            <a:r>
              <a:rPr lang="en-GB" sz="1400" dirty="0" smtClean="0">
                <a:latin typeface="Arial" pitchFamily="34" charset="0"/>
                <a:cs typeface="Arial" pitchFamily="34" charset="0"/>
              </a:rPr>
              <a:t>(ppm)</a:t>
            </a:r>
            <a:endParaRPr lang="en-GB" sz="1400" dirty="0">
              <a:latin typeface="Arial" pitchFamily="34" charset="0"/>
              <a:cs typeface="Arial" pitchFamily="34" charset="0"/>
            </a:endParaRPr>
          </a:p>
        </p:txBody>
      </p:sp>
      <p:sp>
        <p:nvSpPr>
          <p:cNvPr id="20" name="TextBox 19"/>
          <p:cNvSpPr txBox="1"/>
          <p:nvPr/>
        </p:nvSpPr>
        <p:spPr>
          <a:xfrm>
            <a:off x="6268285" y="1941257"/>
            <a:ext cx="2192147" cy="615553"/>
          </a:xfrm>
          <a:prstGeom prst="rect">
            <a:avLst/>
          </a:prstGeom>
          <a:noFill/>
        </p:spPr>
        <p:txBody>
          <a:bodyPr wrap="square" rtlCol="0">
            <a:spAutoFit/>
          </a:bodyPr>
          <a:lstStyle/>
          <a:p>
            <a:r>
              <a:rPr lang="en-GB" dirty="0" smtClean="0">
                <a:latin typeface="Arial" pitchFamily="34" charset="0"/>
                <a:cs typeface="Arial" pitchFamily="34" charset="0"/>
              </a:rPr>
              <a:t>Treated water</a:t>
            </a:r>
          </a:p>
          <a:p>
            <a:r>
              <a:rPr lang="en-GB" sz="1600" dirty="0" smtClean="0">
                <a:latin typeface="Arial" pitchFamily="34" charset="0"/>
                <a:cs typeface="Arial" pitchFamily="34" charset="0"/>
              </a:rPr>
              <a:t>        (ppm)</a:t>
            </a:r>
            <a:endParaRPr lang="en-GB" sz="1600" dirty="0">
              <a:latin typeface="Arial" pitchFamily="34" charset="0"/>
              <a:cs typeface="Arial" pitchFamily="34" charset="0"/>
            </a:endParaRPr>
          </a:p>
        </p:txBody>
      </p:sp>
      <p:sp>
        <p:nvSpPr>
          <p:cNvPr id="19" name="TextBox 18"/>
          <p:cNvSpPr txBox="1"/>
          <p:nvPr/>
        </p:nvSpPr>
        <p:spPr>
          <a:xfrm>
            <a:off x="579653" y="2949352"/>
            <a:ext cx="1944216" cy="3139321"/>
          </a:xfrm>
          <a:prstGeom prst="rect">
            <a:avLst/>
          </a:prstGeom>
          <a:noFill/>
        </p:spPr>
        <p:txBody>
          <a:bodyPr wrap="square" rtlCol="0">
            <a:spAutoFit/>
          </a:bodyPr>
          <a:lstStyle/>
          <a:p>
            <a:r>
              <a:rPr lang="en-US" dirty="0"/>
              <a:t>Ammonia </a:t>
            </a:r>
            <a:r>
              <a:rPr lang="en-US" dirty="0" smtClean="0"/>
              <a:t>55 </a:t>
            </a:r>
            <a:r>
              <a:rPr lang="en-US" dirty="0"/>
              <a:t>calcium </a:t>
            </a:r>
            <a:r>
              <a:rPr lang="en-US" dirty="0" smtClean="0"/>
              <a:t>0.9</a:t>
            </a:r>
          </a:p>
          <a:p>
            <a:r>
              <a:rPr lang="en-US" dirty="0" smtClean="0"/>
              <a:t>chlorine 229 </a:t>
            </a:r>
            <a:r>
              <a:rPr lang="en-US" dirty="0"/>
              <a:t>phosphate </a:t>
            </a:r>
            <a:r>
              <a:rPr lang="en-US" dirty="0" smtClean="0"/>
              <a:t>134 </a:t>
            </a:r>
            <a:r>
              <a:rPr lang="en-US" dirty="0" err="1"/>
              <a:t>sulphate</a:t>
            </a:r>
            <a:r>
              <a:rPr lang="en-US" dirty="0"/>
              <a:t> </a:t>
            </a:r>
            <a:r>
              <a:rPr lang="en-US" dirty="0" smtClean="0"/>
              <a:t>80 </a:t>
            </a:r>
            <a:r>
              <a:rPr lang="en-US" dirty="0"/>
              <a:t>Nitrate &lt;</a:t>
            </a:r>
            <a:r>
              <a:rPr lang="en-US" dirty="0" smtClean="0"/>
              <a:t>100 </a:t>
            </a:r>
            <a:r>
              <a:rPr lang="en-US" dirty="0"/>
              <a:t>sodium </a:t>
            </a:r>
            <a:r>
              <a:rPr lang="en-US" dirty="0" smtClean="0"/>
              <a:t>150 </a:t>
            </a:r>
            <a:r>
              <a:rPr lang="en-US" dirty="0"/>
              <a:t>potassium </a:t>
            </a:r>
            <a:r>
              <a:rPr lang="en-US" dirty="0" smtClean="0"/>
              <a:t>133 </a:t>
            </a:r>
            <a:r>
              <a:rPr lang="en-US" dirty="0"/>
              <a:t>magnesium </a:t>
            </a:r>
            <a:r>
              <a:rPr lang="en-US" dirty="0" smtClean="0"/>
              <a:t>1.5 </a:t>
            </a:r>
            <a:r>
              <a:rPr lang="en-US" dirty="0"/>
              <a:t>TOC &gt;11</a:t>
            </a:r>
            <a:endParaRPr lang="en-GB" dirty="0"/>
          </a:p>
          <a:p>
            <a:endParaRPr lang="en-GB" dirty="0"/>
          </a:p>
        </p:txBody>
      </p:sp>
      <p:sp>
        <p:nvSpPr>
          <p:cNvPr id="21" name="TextBox 20"/>
          <p:cNvSpPr txBox="1"/>
          <p:nvPr/>
        </p:nvSpPr>
        <p:spPr>
          <a:xfrm>
            <a:off x="6412301" y="2949352"/>
            <a:ext cx="1656184" cy="3139321"/>
          </a:xfrm>
          <a:prstGeom prst="rect">
            <a:avLst/>
          </a:prstGeom>
          <a:noFill/>
        </p:spPr>
        <p:txBody>
          <a:bodyPr wrap="square" rtlCol="0">
            <a:spAutoFit/>
          </a:bodyPr>
          <a:lstStyle/>
          <a:p>
            <a:r>
              <a:rPr lang="en-US" dirty="0"/>
              <a:t>Ammonia </a:t>
            </a:r>
            <a:r>
              <a:rPr lang="en-US" dirty="0" smtClean="0"/>
              <a:t>0.05 </a:t>
            </a:r>
            <a:r>
              <a:rPr lang="en-US" dirty="0"/>
              <a:t>calcium </a:t>
            </a:r>
            <a:r>
              <a:rPr lang="en-US" dirty="0" smtClean="0"/>
              <a:t>30</a:t>
            </a:r>
          </a:p>
          <a:p>
            <a:r>
              <a:rPr lang="en-US" dirty="0" smtClean="0"/>
              <a:t>chlorine 200 </a:t>
            </a:r>
            <a:r>
              <a:rPr lang="en-US" dirty="0"/>
              <a:t>phosphate </a:t>
            </a:r>
            <a:r>
              <a:rPr lang="en-US" dirty="0" smtClean="0"/>
              <a:t>N/A </a:t>
            </a:r>
            <a:r>
              <a:rPr lang="en-US" dirty="0" err="1"/>
              <a:t>sulphate</a:t>
            </a:r>
            <a:r>
              <a:rPr lang="en-US" dirty="0"/>
              <a:t> </a:t>
            </a:r>
            <a:r>
              <a:rPr lang="en-US" dirty="0" smtClean="0"/>
              <a:t>250 </a:t>
            </a:r>
            <a:r>
              <a:rPr lang="en-US" dirty="0"/>
              <a:t>Nitrate </a:t>
            </a:r>
            <a:r>
              <a:rPr lang="en-US" dirty="0" smtClean="0"/>
              <a:t>10 </a:t>
            </a:r>
            <a:r>
              <a:rPr lang="en-US" dirty="0"/>
              <a:t>sodium </a:t>
            </a:r>
            <a:r>
              <a:rPr lang="en-US" dirty="0" smtClean="0"/>
              <a:t>N/A </a:t>
            </a:r>
            <a:r>
              <a:rPr lang="en-US" dirty="0"/>
              <a:t>potassium </a:t>
            </a:r>
            <a:r>
              <a:rPr lang="en-US" dirty="0" smtClean="0"/>
              <a:t>340 </a:t>
            </a:r>
            <a:r>
              <a:rPr lang="en-US" dirty="0"/>
              <a:t>magnesium </a:t>
            </a:r>
            <a:r>
              <a:rPr lang="en-US" dirty="0" smtClean="0"/>
              <a:t>50 </a:t>
            </a:r>
            <a:r>
              <a:rPr lang="en-US" dirty="0"/>
              <a:t>TOC &lt;0.5</a:t>
            </a:r>
            <a:endParaRPr lang="en-GB" dirty="0"/>
          </a:p>
          <a:p>
            <a:endParaRPr lang="en-GB" dirty="0"/>
          </a:p>
        </p:txBody>
      </p:sp>
      <p:sp>
        <p:nvSpPr>
          <p:cNvPr id="22" name="TextBox 21"/>
          <p:cNvSpPr txBox="1"/>
          <p:nvPr/>
        </p:nvSpPr>
        <p:spPr>
          <a:xfrm>
            <a:off x="3171940" y="3086602"/>
            <a:ext cx="2520281" cy="369332"/>
          </a:xfrm>
          <a:prstGeom prst="rect">
            <a:avLst/>
          </a:prstGeom>
          <a:noFill/>
        </p:spPr>
        <p:txBody>
          <a:bodyPr wrap="square" rtlCol="0">
            <a:spAutoFit/>
          </a:bodyPr>
          <a:lstStyle/>
          <a:p>
            <a:r>
              <a:rPr lang="en-GB" dirty="0" err="1" smtClean="0"/>
              <a:t>Flowrate</a:t>
            </a:r>
            <a:r>
              <a:rPr lang="en-GB" dirty="0" smtClean="0"/>
              <a:t> 200.6 kg/day</a:t>
            </a:r>
            <a:endParaRPr lang="en-GB" dirty="0"/>
          </a:p>
        </p:txBody>
      </p:sp>
      <p:sp>
        <p:nvSpPr>
          <p:cNvPr id="10" name="TextBox 9"/>
          <p:cNvSpPr txBox="1"/>
          <p:nvPr/>
        </p:nvSpPr>
        <p:spPr>
          <a:xfrm>
            <a:off x="3400411" y="5397624"/>
            <a:ext cx="2223653" cy="369332"/>
          </a:xfrm>
          <a:prstGeom prst="rect">
            <a:avLst/>
          </a:prstGeom>
          <a:noFill/>
        </p:spPr>
        <p:txBody>
          <a:bodyPr wrap="square" rtlCol="0">
            <a:spAutoFit/>
          </a:bodyPr>
          <a:lstStyle/>
          <a:p>
            <a:r>
              <a:rPr lang="en-GB" dirty="0" err="1" smtClean="0"/>
              <a:t>M.Flynn</a:t>
            </a:r>
            <a:r>
              <a:rPr lang="en-GB" dirty="0" smtClean="0"/>
              <a:t> (1998)</a:t>
            </a:r>
            <a:endParaRPr lang="en-GB" dirty="0"/>
          </a:p>
        </p:txBody>
      </p:sp>
      <p:grpSp>
        <p:nvGrpSpPr>
          <p:cNvPr id="30" name="Group 29"/>
          <p:cNvGrpSpPr/>
          <p:nvPr/>
        </p:nvGrpSpPr>
        <p:grpSpPr>
          <a:xfrm>
            <a:off x="6804248" y="188640"/>
            <a:ext cx="2228635" cy="965237"/>
            <a:chOff x="6804248" y="188640"/>
            <a:chExt cx="2228635" cy="965237"/>
          </a:xfrm>
        </p:grpSpPr>
        <p:grpSp>
          <p:nvGrpSpPr>
            <p:cNvPr id="31" name="Group 30"/>
            <p:cNvGrpSpPr>
              <a:grpSpLocks noChangeAspect="1"/>
            </p:cNvGrpSpPr>
            <p:nvPr/>
          </p:nvGrpSpPr>
          <p:grpSpPr>
            <a:xfrm rot="14400000">
              <a:off x="8064264" y="185259"/>
              <a:ext cx="965237" cy="972000"/>
              <a:chOff x="3170635" y="3163116"/>
              <a:chExt cx="2730722" cy="2749860"/>
            </a:xfrm>
          </p:grpSpPr>
          <p:pic>
            <p:nvPicPr>
              <p:cNvPr id="33"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4"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5"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6" name="Oval 35"/>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2" name="TextBox 31"/>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41" name="Group 40"/>
          <p:cNvGrpSpPr/>
          <p:nvPr/>
        </p:nvGrpSpPr>
        <p:grpSpPr>
          <a:xfrm>
            <a:off x="17368" y="6134044"/>
            <a:ext cx="9750817" cy="895356"/>
            <a:chOff x="17368" y="6134044"/>
            <a:chExt cx="9750817" cy="895356"/>
          </a:xfrm>
        </p:grpSpPr>
        <p:pic>
          <p:nvPicPr>
            <p:cNvPr id="42"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3"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44"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50146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11934" y="116632"/>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sp>
        <p:nvSpPr>
          <p:cNvPr id="8" name="TextBox 7"/>
          <p:cNvSpPr txBox="1"/>
          <p:nvPr/>
        </p:nvSpPr>
        <p:spPr>
          <a:xfrm>
            <a:off x="800175" y="1844824"/>
            <a:ext cx="7588249" cy="2585323"/>
          </a:xfrm>
          <a:prstGeom prst="rect">
            <a:avLst/>
          </a:prstGeom>
          <a:noFill/>
        </p:spPr>
        <p:txBody>
          <a:bodyPr wrap="square" rtlCol="0">
            <a:spAutoFit/>
          </a:bodyPr>
          <a:lstStyle/>
          <a:p>
            <a:pPr marL="342900" indent="-342900">
              <a:buAutoNum type="arabicPeriod"/>
            </a:pPr>
            <a:r>
              <a:rPr lang="en-GB" dirty="0" smtClean="0"/>
              <a:t>Applicability</a:t>
            </a:r>
          </a:p>
          <a:p>
            <a:pPr marL="342900" indent="-342900">
              <a:buAutoNum type="arabicPeriod"/>
            </a:pPr>
            <a:endParaRPr lang="en-GB" dirty="0"/>
          </a:p>
          <a:p>
            <a:pPr marL="342900" indent="-342900">
              <a:buAutoNum type="arabicPeriod"/>
            </a:pPr>
            <a:r>
              <a:rPr lang="en-GB" dirty="0" smtClean="0"/>
              <a:t>Reliability</a:t>
            </a:r>
          </a:p>
          <a:p>
            <a:pPr marL="342900" indent="-342900">
              <a:buAutoNum type="arabicPeriod"/>
            </a:pPr>
            <a:endParaRPr lang="en-GB" dirty="0"/>
          </a:p>
          <a:p>
            <a:pPr marL="342900" indent="-342900">
              <a:buAutoNum type="arabicPeriod"/>
            </a:pPr>
            <a:r>
              <a:rPr lang="en-GB" dirty="0" smtClean="0"/>
              <a:t>Modularity</a:t>
            </a:r>
          </a:p>
          <a:p>
            <a:pPr marL="342900" indent="-342900">
              <a:buAutoNum type="arabicPeriod"/>
            </a:pPr>
            <a:endParaRPr lang="en-GB" dirty="0"/>
          </a:p>
          <a:p>
            <a:pPr marL="342900" indent="-342900">
              <a:buAutoNum type="arabicPeriod"/>
            </a:pPr>
            <a:r>
              <a:rPr lang="en-GB" dirty="0" smtClean="0"/>
              <a:t>Resupply</a:t>
            </a:r>
          </a:p>
          <a:p>
            <a:pPr marL="342900" indent="-342900">
              <a:buAutoNum type="arabicPeriod"/>
            </a:pPr>
            <a:endParaRPr lang="en-GB" dirty="0"/>
          </a:p>
          <a:p>
            <a:pPr marL="342900" indent="-342900">
              <a:buAutoNum type="arabicPeriod"/>
            </a:pPr>
            <a:endParaRPr lang="en-GB" dirty="0" smtClean="0"/>
          </a:p>
        </p:txBody>
      </p:sp>
      <p:sp>
        <p:nvSpPr>
          <p:cNvPr id="11" name="TextBox 10"/>
          <p:cNvSpPr txBox="1"/>
          <p:nvPr/>
        </p:nvSpPr>
        <p:spPr>
          <a:xfrm>
            <a:off x="759619" y="4293096"/>
            <a:ext cx="7588249" cy="1477328"/>
          </a:xfrm>
          <a:prstGeom prst="rect">
            <a:avLst/>
          </a:prstGeom>
          <a:noFill/>
        </p:spPr>
        <p:txBody>
          <a:bodyPr wrap="square" rtlCol="0">
            <a:spAutoFit/>
          </a:bodyPr>
          <a:lstStyle/>
          <a:p>
            <a:r>
              <a:rPr lang="en-GB" dirty="0" smtClean="0"/>
              <a:t>But in general we look for the technology to </a:t>
            </a:r>
            <a:r>
              <a:rPr lang="en-GB" dirty="0"/>
              <a:t>b</a:t>
            </a:r>
            <a:r>
              <a:rPr lang="en-GB" dirty="0" smtClean="0"/>
              <a:t>e;</a:t>
            </a:r>
          </a:p>
          <a:p>
            <a:endParaRPr lang="en-GB" dirty="0"/>
          </a:p>
          <a:p>
            <a:r>
              <a:rPr lang="en-GB" dirty="0" smtClean="0"/>
              <a:t>Lightweight and economical, able to recover a high percentage of waste water and operate with minimal consumables . Moreover the technology has to have sufficiently available data.</a:t>
            </a:r>
            <a:endParaRPr lang="en-GB" dirty="0"/>
          </a:p>
        </p:txBody>
      </p:sp>
      <p:grpSp>
        <p:nvGrpSpPr>
          <p:cNvPr id="17" name="Group 16"/>
          <p:cNvGrpSpPr/>
          <p:nvPr/>
        </p:nvGrpSpPr>
        <p:grpSpPr>
          <a:xfrm>
            <a:off x="6804248" y="188640"/>
            <a:ext cx="2228635" cy="965237"/>
            <a:chOff x="6804248" y="188640"/>
            <a:chExt cx="2228635" cy="965237"/>
          </a:xfrm>
        </p:grpSpPr>
        <p:grpSp>
          <p:nvGrpSpPr>
            <p:cNvPr id="18" name="Group 17"/>
            <p:cNvGrpSpPr>
              <a:grpSpLocks noChangeAspect="1"/>
            </p:cNvGrpSpPr>
            <p:nvPr/>
          </p:nvGrpSpPr>
          <p:grpSpPr>
            <a:xfrm rot="14400000">
              <a:off x="8064264" y="185259"/>
              <a:ext cx="965237" cy="972000"/>
              <a:chOff x="3170635" y="3163116"/>
              <a:chExt cx="2730722" cy="2749860"/>
            </a:xfrm>
          </p:grpSpPr>
          <p:pic>
            <p:nvPicPr>
              <p:cNvPr id="20"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1"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2"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3" name="Oval 22"/>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TextBox 18"/>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24" name="Group 23"/>
          <p:cNvGrpSpPr/>
          <p:nvPr/>
        </p:nvGrpSpPr>
        <p:grpSpPr>
          <a:xfrm>
            <a:off x="17368" y="6134044"/>
            <a:ext cx="9750817" cy="895356"/>
            <a:chOff x="17368" y="6134044"/>
            <a:chExt cx="9750817" cy="895356"/>
          </a:xfrm>
        </p:grpSpPr>
        <p:pic>
          <p:nvPicPr>
            <p:cNvPr id="26"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7"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42121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16345" y="234555"/>
            <a:ext cx="8712968" cy="707886"/>
          </a:xfrm>
          <a:prstGeom prst="rect">
            <a:avLst/>
          </a:prstGeom>
          <a:noFill/>
        </p:spPr>
        <p:txBody>
          <a:bodyPr wrap="square" rtlCol="0">
            <a:spAutoFit/>
          </a:bodyPr>
          <a:lstStyle/>
          <a:p>
            <a:r>
              <a:rPr lang="en-GB" sz="4000" b="1" dirty="0" smtClean="0">
                <a:latin typeface="Arial" pitchFamily="34" charset="0"/>
                <a:cs typeface="Arial" pitchFamily="34" charset="0"/>
              </a:rPr>
              <a:t>Criteria &amp; Constraints</a:t>
            </a:r>
            <a:endParaRPr lang="en-GB" sz="4000" b="1"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163742417"/>
              </p:ext>
            </p:extLst>
          </p:nvPr>
        </p:nvGraphicFramePr>
        <p:xfrm>
          <a:off x="827584" y="1340768"/>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DOC</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Electrocoagulation</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r>
              <a:tr h="460080">
                <a:tc>
                  <a:txBody>
                    <a:bodyPr/>
                    <a:lstStyle/>
                    <a:p>
                      <a:r>
                        <a:rPr lang="en-GB" dirty="0" smtClean="0"/>
                        <a:t>Membrane</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a:p>
                  </a:txBody>
                  <a:tcPr/>
                </a:tc>
                <a:tc>
                  <a:txBody>
                    <a:bodyPr/>
                    <a:lstStyle/>
                    <a:p>
                      <a:endParaRPr lang="en-GB" dirty="0"/>
                    </a:p>
                  </a:txBody>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2140" y="206267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0388" y="253003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2130" y="206267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1800" y="403011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9636" y="447147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1141" y="256767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1054" y="406840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5153" y="3573015"/>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9457" y="210095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9093" y="2673856"/>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55153" y="313102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47417" y="405208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6128" y="448335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6128" y="4988061"/>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6922" y="546239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5776" y="595073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5996" y="309035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5995" y="210095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59723" y="45060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5994" y="452604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1140" y="309290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4494" y="2579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3205" y="4052088"/>
            <a:ext cx="386741" cy="284288"/>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 42"/>
          <p:cNvGrpSpPr/>
          <p:nvPr/>
        </p:nvGrpSpPr>
        <p:grpSpPr>
          <a:xfrm>
            <a:off x="6804248" y="188640"/>
            <a:ext cx="2228635" cy="965237"/>
            <a:chOff x="6804248" y="188640"/>
            <a:chExt cx="2228635" cy="965237"/>
          </a:xfrm>
        </p:grpSpPr>
        <p:grpSp>
          <p:nvGrpSpPr>
            <p:cNvPr id="44" name="Group 43"/>
            <p:cNvGrpSpPr>
              <a:grpSpLocks noChangeAspect="1"/>
            </p:cNvGrpSpPr>
            <p:nvPr/>
          </p:nvGrpSpPr>
          <p:grpSpPr>
            <a:xfrm rot="14400000">
              <a:off x="8064264" y="185259"/>
              <a:ext cx="965237" cy="972000"/>
              <a:chOff x="3170635" y="3163116"/>
              <a:chExt cx="2730722" cy="2749860"/>
            </a:xfrm>
          </p:grpSpPr>
          <p:pic>
            <p:nvPicPr>
              <p:cNvPr id="46" name="lab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55" name="modelling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6" name="hp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58" name="Oval 57"/>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59" name="Group 58"/>
          <p:cNvGrpSpPr/>
          <p:nvPr/>
        </p:nvGrpSpPr>
        <p:grpSpPr>
          <a:xfrm>
            <a:off x="17368" y="6134044"/>
            <a:ext cx="9750817" cy="895356"/>
            <a:chOff x="17368" y="6134044"/>
            <a:chExt cx="9750817" cy="895356"/>
          </a:xfrm>
        </p:grpSpPr>
        <p:pic>
          <p:nvPicPr>
            <p:cNvPr id="60"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363987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32283" y="76053"/>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191220088"/>
              </p:ext>
            </p:extLst>
          </p:nvPr>
        </p:nvGraphicFramePr>
        <p:xfrm>
          <a:off x="755576" y="1268760"/>
          <a:ext cx="7560840" cy="5033928"/>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VPCAR</a:t>
                      </a:r>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c>
                  <a:txBody>
                    <a:bodyPr/>
                    <a:lstStyle/>
                    <a:p>
                      <a:endParaRPr lang="en-GB" dirty="0"/>
                    </a:p>
                  </a:txBody>
                  <a:tcPr>
                    <a:solidFill>
                      <a:schemeClr val="tx2">
                        <a:lumMod val="20000"/>
                        <a:lumOff val="80000"/>
                      </a:schemeClr>
                    </a:solidFill>
                  </a:tcPr>
                </a:tc>
              </a:tr>
              <a:tr h="499216">
                <a:tc>
                  <a:txBody>
                    <a:bodyPr/>
                    <a:lstStyle/>
                    <a:p>
                      <a:r>
                        <a:rPr lang="en-GB" dirty="0" smtClean="0"/>
                        <a:t>DOC</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Electrocoagulation</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4">
                            <a:lumMod val="50000"/>
                          </a:schemeClr>
                        </a:solidFill>
                      </a:endParaRPr>
                    </a:p>
                  </a:txBody>
                  <a:tcPr>
                    <a:solidFill>
                      <a:srgbClr val="FFFF00"/>
                    </a:solidFill>
                  </a:tcPr>
                </a:tc>
                <a:tc>
                  <a:txBody>
                    <a:bodyPr/>
                    <a:lstStyle/>
                    <a:p>
                      <a:endParaRPr lang="en-GB" dirty="0"/>
                    </a:p>
                  </a:txBody>
                  <a:tcPr>
                    <a:solidFill>
                      <a:srgbClr val="FFFF00"/>
                    </a:solidFill>
                  </a:tcPr>
                </a:tc>
                <a:tc>
                  <a:txBody>
                    <a:bodyPr/>
                    <a:lstStyle/>
                    <a:p>
                      <a:r>
                        <a:rPr lang="en-GB" sz="1800" b="1" dirty="0" smtClean="0">
                          <a:solidFill>
                            <a:schemeClr val="accent4">
                              <a:lumMod val="50000"/>
                            </a:schemeClr>
                          </a:solidFill>
                        </a:rPr>
                        <a:t>         ?</a:t>
                      </a:r>
                      <a:endParaRPr lang="en-GB" dirty="0"/>
                    </a:p>
                  </a:txBody>
                  <a:tcPr>
                    <a:solidFill>
                      <a:srgbClr val="FFFF00"/>
                    </a:solidFill>
                  </a:tcPr>
                </a:tc>
              </a:tr>
              <a:tr h="479648">
                <a:tc>
                  <a:txBody>
                    <a:bodyPr/>
                    <a:lstStyle/>
                    <a:p>
                      <a:r>
                        <a:rPr lang="en-GB" dirty="0" smtClean="0"/>
                        <a:t>Microorganism</a:t>
                      </a:r>
                      <a:r>
                        <a:rPr lang="en-GB" baseline="0" dirty="0" smtClean="0"/>
                        <a:t> based</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ISS</a:t>
                      </a:r>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r>
              <a:tr h="460080">
                <a:tc>
                  <a:txBody>
                    <a:bodyPr/>
                    <a:lstStyle/>
                    <a:p>
                      <a:r>
                        <a:rPr lang="en-GB" dirty="0" smtClean="0"/>
                        <a:t>Membrane</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6"/>
                        </a:solidFill>
                      </a:endParaRPr>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522304">
                <a:tc>
                  <a:txBody>
                    <a:bodyPr/>
                    <a:lstStyle/>
                    <a:p>
                      <a:r>
                        <a:rPr lang="en-GB" dirty="0" smtClean="0"/>
                        <a:t>Advanced oxidation</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 -</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r h="432048">
                <a:tc>
                  <a:txBody>
                    <a:bodyPr/>
                    <a:lstStyle/>
                    <a:p>
                      <a:r>
                        <a:rPr lang="en-GB" dirty="0" err="1" smtClean="0"/>
                        <a:t>Ecocyclet</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sz="2400"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504056">
                <a:tc>
                  <a:txBody>
                    <a:bodyPr/>
                    <a:lstStyle/>
                    <a:p>
                      <a:r>
                        <a:rPr lang="en-GB" dirty="0" smtClean="0"/>
                        <a:t>UV treatment</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accent6"/>
                          </a:solidFill>
                        </a:rPr>
                        <a:t>        </a:t>
                      </a:r>
                      <a:r>
                        <a:rPr lang="en-GB" sz="2400" b="1" dirty="0" smtClean="0">
                          <a:solidFill>
                            <a:schemeClr val="accent6"/>
                          </a:solidFill>
                        </a:rPr>
                        <a:t>-</a:t>
                      </a:r>
                      <a:endParaRPr lang="en-GB" sz="2400" dirty="0" smtClean="0"/>
                    </a:p>
                  </a:txBody>
                  <a:tcPr/>
                </a:tc>
              </a:tr>
            </a:tbl>
          </a:graphicData>
        </a:graphic>
      </p:graphicFrame>
      <p:pic>
        <p:nvPicPr>
          <p:cNvPr id="10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0132" y="199066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28380" y="24580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0122" y="199066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29792" y="39581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7628" y="43994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9133" y="249566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9046" y="399640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3145" y="3501007"/>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7449" y="20289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7085" y="260184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3145" y="305901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75409" y="398008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4120" y="441134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120" y="4916053"/>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4914" y="539038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3768" y="5878729"/>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3988" y="301835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3987" y="20289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7715" y="443408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3986" y="44540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9132" y="302089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52486" y="250753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1197" y="3980080"/>
            <a:ext cx="386741" cy="284288"/>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39"/>
          <p:cNvGrpSpPr/>
          <p:nvPr/>
        </p:nvGrpSpPr>
        <p:grpSpPr>
          <a:xfrm>
            <a:off x="6804248" y="188640"/>
            <a:ext cx="2228635" cy="965237"/>
            <a:chOff x="6804248" y="188640"/>
            <a:chExt cx="2228635" cy="965237"/>
          </a:xfrm>
        </p:grpSpPr>
        <p:grpSp>
          <p:nvGrpSpPr>
            <p:cNvPr id="41" name="Group 40"/>
            <p:cNvGrpSpPr>
              <a:grpSpLocks noChangeAspect="1"/>
            </p:cNvGrpSpPr>
            <p:nvPr/>
          </p:nvGrpSpPr>
          <p:grpSpPr>
            <a:xfrm rot="14400000">
              <a:off x="8064264" y="185259"/>
              <a:ext cx="965237" cy="972000"/>
              <a:chOff x="3170635" y="3163116"/>
              <a:chExt cx="2730722" cy="2749860"/>
            </a:xfrm>
          </p:grpSpPr>
          <p:pic>
            <p:nvPicPr>
              <p:cNvPr id="56" name="lab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58" name="modelling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9" name="hp circl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60" name="Oval 59"/>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5" name="TextBox 54"/>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61" name="Group 60"/>
          <p:cNvGrpSpPr/>
          <p:nvPr/>
        </p:nvGrpSpPr>
        <p:grpSpPr>
          <a:xfrm>
            <a:off x="17368" y="6134044"/>
            <a:ext cx="9750817" cy="895356"/>
            <a:chOff x="17368" y="6134044"/>
            <a:chExt cx="9750817" cy="895356"/>
          </a:xfrm>
        </p:grpSpPr>
        <p:pic>
          <p:nvPicPr>
            <p:cNvPr id="69" name="Picture 9" descr="Mar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0"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 name="Picture 9" descr="http://upload.wikimedia.org/wikipedia/en/thumb/0/0f/University_of_Edinburgh_logo.svg/200px-University_of_Edinburgh_logo.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64124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77686" y="116632"/>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 </a:t>
            </a:r>
            <a:endParaRPr lang="en-GB" sz="4000" dirty="0">
              <a:latin typeface="Arial" pitchFamily="34" charset="0"/>
              <a:cs typeface="Arial" pitchFamily="34" charset="0"/>
            </a:endParaRPr>
          </a:p>
        </p:txBody>
      </p:sp>
      <mc:AlternateContent xmlns:mc="http://schemas.openxmlformats.org/markup-compatibility/2006">
        <mc:Choice xmlns:a14="http://schemas.microsoft.com/office/drawing/2010/main" Requires="a14">
          <p:graphicFrame>
            <p:nvGraphicFramePr>
              <p:cNvPr id="8" name="Table 7"/>
              <p:cNvGraphicFramePr>
                <a:graphicFrameLocks noGrp="1"/>
              </p:cNvGraphicFramePr>
              <p:nvPr>
                <p:extLst>
                  <p:ext uri="{D42A27DB-BD31-4B8C-83A1-F6EECF244321}">
                    <p14:modId xmlns:p14="http://schemas.microsoft.com/office/powerpoint/2010/main" val="2070142648"/>
                  </p:ext>
                </p:extLst>
              </p:nvPr>
            </p:nvGraphicFramePr>
            <p:xfrm>
              <a:off x="718719" y="1268760"/>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96</a:t>
                          </a:r>
                          <a:endParaRPr lang="en-GB" dirty="0"/>
                        </a:p>
                      </a:txBody>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tc>
                    <a:tc>
                      <a:txBody>
                        <a:bodyPr/>
                        <a:lstStyle/>
                        <a:p>
                          <a:pPr algn="r"/>
                          <a14:m>
                            <m:oMath xmlns:m="http://schemas.openxmlformats.org/officeDocument/2006/math">
                              <m:r>
                                <a:rPr lang="en-GB" i="1" smtClean="0">
                                  <a:latin typeface="Cambria Math"/>
                                  <a:ea typeface="Cambria Math"/>
                                </a:rPr>
                                <m:t>~</m:t>
                              </m:r>
                            </m:oMath>
                          </a14:m>
                          <a:r>
                            <a:rPr lang="en-GB" dirty="0" smtClean="0"/>
                            <a:t>90</a:t>
                          </a:r>
                          <a:endParaRPr lang="en-GB" dirty="0"/>
                        </a:p>
                      </a:txBody>
                      <a:tcPr/>
                    </a:tc>
                  </a:tr>
                  <a:tr h="624401">
                    <a:tc>
                      <a:txBody>
                        <a:bodyPr/>
                        <a:lstStyle/>
                        <a:p>
                          <a:r>
                            <a:rPr lang="en-GB" dirty="0" smtClean="0"/>
                            <a:t>Maintenance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tc>
                    <a:tc>
                      <a:txBody>
                        <a:bodyPr/>
                        <a:lstStyle/>
                        <a:p>
                          <a:pPr algn="r"/>
                          <a:r>
                            <a:rPr lang="en-GB" dirty="0" smtClean="0"/>
                            <a:t>&gt;18 months</a:t>
                          </a:r>
                          <a:endParaRPr lang="en-GB" dirty="0"/>
                        </a:p>
                      </a:txBody>
                      <a:tcPr/>
                    </a:tc>
                  </a:tr>
                </a:tbl>
              </a:graphicData>
            </a:graphic>
          </p:graphicFrame>
        </mc:Choice>
        <mc:Fallback>
          <p:graphicFrame>
            <p:nvGraphicFramePr>
              <p:cNvPr id="8" name="Table 7"/>
              <p:cNvGraphicFramePr>
                <a:graphicFrameLocks noGrp="1"/>
              </p:cNvGraphicFramePr>
              <p:nvPr>
                <p:extLst>
                  <p:ext uri="{D42A27DB-BD31-4B8C-83A1-F6EECF244321}">
                    <p14:modId xmlns:p14="http://schemas.microsoft.com/office/powerpoint/2010/main" val="2070142648"/>
                  </p:ext>
                </p:extLst>
              </p:nvPr>
            </p:nvGraphicFramePr>
            <p:xfrm>
              <a:off x="718719" y="1268760"/>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tc>
                    <a:tc>
                      <a:txBody>
                        <a:bodyPr/>
                        <a:lstStyle/>
                        <a:p>
                          <a:pPr algn="r"/>
                          <a:r>
                            <a:rPr lang="en-GB" dirty="0" smtClean="0"/>
                            <a:t>0</a:t>
                          </a:r>
                          <a:endParaRPr lang="en-GB" dirty="0"/>
                        </a:p>
                      </a:txBody>
                      <a:tcPr/>
                    </a:tc>
                  </a:tr>
                  <a:tr h="914400">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tc>
                    <a:tc>
                      <a:txBody>
                        <a:bodyPr/>
                        <a:lstStyle/>
                        <a:p>
                          <a:pPr algn="r"/>
                          <a:r>
                            <a:rPr lang="en-GB" dirty="0" smtClean="0"/>
                            <a:t>1</a:t>
                          </a:r>
                          <a:endParaRPr lang="en-GB" dirty="0"/>
                        </a:p>
                      </a:txBody>
                      <a:tcPr/>
                    </a:tc>
                  </a:tr>
                  <a:tr h="640080">
                    <a:tc>
                      <a:txBody>
                        <a:bodyPr/>
                        <a:lstStyle/>
                        <a:p>
                          <a:r>
                            <a:rPr lang="en-GB" dirty="0" smtClean="0"/>
                            <a:t>Recovery rate (%)</a:t>
                          </a:r>
                          <a:endParaRPr lang="en-GB" dirty="0"/>
                        </a:p>
                      </a:txBody>
                      <a:tcPr/>
                    </a:tc>
                    <a:tc>
                      <a:txBody>
                        <a:bodyPr/>
                        <a:lstStyle/>
                        <a:p>
                          <a:pPr algn="r"/>
                          <a:r>
                            <a:rPr lang="en-GB" dirty="0" smtClean="0"/>
                            <a:t>96</a:t>
                          </a:r>
                          <a:endParaRPr lang="en-GB" dirty="0"/>
                        </a:p>
                      </a:txBody>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tc>
                    <a:tc>
                      <a:txBody>
                        <a:bodyPr/>
                        <a:lstStyle/>
                        <a:p>
                          <a:endParaRPr lang="en-US"/>
                        </a:p>
                      </a:txBody>
                      <a:tcPr>
                        <a:blipFill rotWithShape="1">
                          <a:blip r:embed="rId3"/>
                          <a:stretch>
                            <a:fillRect l="-416522" t="-553333" r="-435" b="-98095"/>
                          </a:stretch>
                        </a:blipFill>
                      </a:tcPr>
                    </a:tc>
                  </a:tr>
                  <a:tr h="624401">
                    <a:tc>
                      <a:txBody>
                        <a:bodyPr/>
                        <a:lstStyle/>
                        <a:p>
                          <a:r>
                            <a:rPr lang="en-GB" dirty="0" smtClean="0"/>
                            <a:t>Maintenance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tc>
                    <a:tc>
                      <a:txBody>
                        <a:bodyPr/>
                        <a:lstStyle/>
                        <a:p>
                          <a:pPr algn="r"/>
                          <a:r>
                            <a:rPr lang="en-GB" dirty="0" smtClean="0"/>
                            <a:t>&gt;18 months</a:t>
                          </a:r>
                          <a:endParaRPr lang="en-GB" dirty="0"/>
                        </a:p>
                      </a:txBody>
                      <a:tcPr/>
                    </a:tc>
                  </a:tr>
                </a:tbl>
              </a:graphicData>
            </a:graphic>
          </p:graphicFrame>
        </mc:Fallback>
      </mc:AlternateContent>
      <p:grpSp>
        <p:nvGrpSpPr>
          <p:cNvPr id="19" name="Group 18"/>
          <p:cNvGrpSpPr/>
          <p:nvPr/>
        </p:nvGrpSpPr>
        <p:grpSpPr>
          <a:xfrm>
            <a:off x="6804248" y="188640"/>
            <a:ext cx="2228635" cy="965237"/>
            <a:chOff x="6804248" y="188640"/>
            <a:chExt cx="2228635" cy="965237"/>
          </a:xfrm>
        </p:grpSpPr>
        <p:grpSp>
          <p:nvGrpSpPr>
            <p:cNvPr id="20" name="Group 19"/>
            <p:cNvGrpSpPr>
              <a:grpSpLocks noChangeAspect="1"/>
            </p:cNvGrpSpPr>
            <p:nvPr/>
          </p:nvGrpSpPr>
          <p:grpSpPr>
            <a:xfrm rot="14400000">
              <a:off x="8064264" y="185259"/>
              <a:ext cx="965237" cy="972000"/>
              <a:chOff x="3170635" y="3163116"/>
              <a:chExt cx="2730722" cy="2749860"/>
            </a:xfrm>
          </p:grpSpPr>
          <p:pic>
            <p:nvPicPr>
              <p:cNvPr id="22" name="lab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3" name="modelling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4" name="hp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6" name="Oval 25"/>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20"/>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27" name="Group 26"/>
          <p:cNvGrpSpPr/>
          <p:nvPr/>
        </p:nvGrpSpPr>
        <p:grpSpPr>
          <a:xfrm>
            <a:off x="17368" y="6134044"/>
            <a:ext cx="9750817" cy="895356"/>
            <a:chOff x="17368" y="6134044"/>
            <a:chExt cx="9750817" cy="895356"/>
          </a:xfrm>
        </p:grpSpPr>
        <p:pic>
          <p:nvPicPr>
            <p:cNvPr id="28"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82169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mc:Choice xmlns:a14="http://schemas.microsoft.com/office/drawing/2010/main" Requires="a14">
          <p:graphicFrame>
            <p:nvGraphicFramePr>
              <p:cNvPr id="8" name="Table 7"/>
              <p:cNvGraphicFramePr>
                <a:graphicFrameLocks noGrp="1"/>
              </p:cNvGraphicFramePr>
              <p:nvPr>
                <p:extLst>
                  <p:ext uri="{D42A27DB-BD31-4B8C-83A1-F6EECF244321}">
                    <p14:modId xmlns:p14="http://schemas.microsoft.com/office/powerpoint/2010/main" val="371146170"/>
                  </p:ext>
                </p:extLst>
              </p:nvPr>
            </p:nvGraphicFramePr>
            <p:xfrm>
              <a:off x="934743" y="1484784"/>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solidFill>
                          <a:srgbClr val="FFFF00"/>
                        </a:solidFill>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solidFill>
                          <a:srgbClr val="FFFF00"/>
                        </a:solidFill>
                      </a:tcPr>
                    </a:tc>
                    <a:tc>
                      <a:txBody>
                        <a:bodyPr/>
                        <a:lstStyle/>
                        <a:p>
                          <a:pPr algn="r"/>
                          <a:r>
                            <a:rPr lang="en-GB" dirty="0" smtClean="0"/>
                            <a:t>0</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solidFill>
                          <a:srgbClr val="FFFF00"/>
                        </a:solidFill>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r>
                  <a:tr h="624401">
                    <a:tc>
                      <a:txBody>
                        <a:bodyPr/>
                        <a:lstStyle/>
                        <a:p>
                          <a:r>
                            <a:rPr lang="en-GB" dirty="0" smtClean="0"/>
                            <a:t>Recovery rate (%)</a:t>
                          </a:r>
                          <a:endParaRPr lang="en-GB" dirty="0"/>
                        </a:p>
                      </a:txBody>
                      <a:tcPr/>
                    </a:tc>
                    <a:tc>
                      <a:txBody>
                        <a:bodyPr/>
                        <a:lstStyle/>
                        <a:p>
                          <a:pPr algn="r"/>
                          <a:r>
                            <a:rPr lang="en-GB" dirty="0" smtClean="0"/>
                            <a:t>96</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solidFill>
                          <a:srgbClr val="FFFF00"/>
                        </a:solidFill>
                      </a:tcPr>
                    </a:tc>
                    <a:tc>
                      <a:txBody>
                        <a:bodyPr/>
                        <a:lstStyle/>
                        <a:p>
                          <a:pPr algn="r"/>
                          <a14:m>
                            <m:oMath xmlns:m="http://schemas.openxmlformats.org/officeDocument/2006/math">
                              <m:r>
                                <a:rPr lang="en-GB" i="1" smtClean="0">
                                  <a:latin typeface="Cambria Math"/>
                                  <a:ea typeface="Cambria Math"/>
                                </a:rPr>
                                <m:t>~</m:t>
                              </m:r>
                            </m:oMath>
                          </a14:m>
                          <a:r>
                            <a:rPr lang="en-GB" dirty="0" smtClean="0"/>
                            <a:t>90</a:t>
                          </a:r>
                          <a:endParaRPr lang="en-GB" dirty="0"/>
                        </a:p>
                      </a:txBody>
                      <a:tcPr/>
                    </a:tc>
                  </a:tr>
                  <a:tr h="624401">
                    <a:tc>
                      <a:txBody>
                        <a:bodyPr/>
                        <a:lstStyle/>
                        <a:p>
                          <a:r>
                            <a:rPr lang="en-GB" dirty="0" smtClean="0"/>
                            <a:t>Maintenance</a:t>
                          </a:r>
                          <a:endParaRPr lang="en-GB" dirty="0"/>
                        </a:p>
                      </a:txBody>
                      <a:tcPr/>
                    </a:tc>
                    <a:tc>
                      <a:txBody>
                        <a:bodyPr/>
                        <a:lstStyle/>
                        <a:p>
                          <a:pPr algn="r"/>
                          <a:r>
                            <a:rPr lang="en-GB" dirty="0" smtClean="0"/>
                            <a:t>Unknown</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solidFill>
                          <a:srgbClr val="FFFF00"/>
                        </a:solidFill>
                      </a:tcPr>
                    </a:tc>
                    <a:tc>
                      <a:txBody>
                        <a:bodyPr/>
                        <a:lstStyle/>
                        <a:p>
                          <a:pPr algn="r"/>
                          <a:r>
                            <a:rPr lang="en-GB" dirty="0" smtClean="0"/>
                            <a:t>&gt;18 months</a:t>
                          </a:r>
                          <a:endParaRPr lang="en-GB" dirty="0"/>
                        </a:p>
                      </a:txBody>
                      <a:tcPr/>
                    </a:tc>
                  </a:tr>
                </a:tbl>
              </a:graphicData>
            </a:graphic>
          </p:graphicFrame>
        </mc:Choice>
        <mc:Fallback>
          <p:graphicFrame>
            <p:nvGraphicFramePr>
              <p:cNvPr id="8" name="Table 7"/>
              <p:cNvGraphicFramePr>
                <a:graphicFrameLocks noGrp="1"/>
              </p:cNvGraphicFramePr>
              <p:nvPr>
                <p:extLst>
                  <p:ext uri="{D42A27DB-BD31-4B8C-83A1-F6EECF244321}">
                    <p14:modId xmlns:p14="http://schemas.microsoft.com/office/powerpoint/2010/main" val="371146170"/>
                  </p:ext>
                </p:extLst>
              </p:nvPr>
            </p:nvGraphicFramePr>
            <p:xfrm>
              <a:off x="934743" y="1484784"/>
              <a:ext cx="7237657" cy="4774214"/>
            </p:xfrm>
            <a:graphic>
              <a:graphicData uri="http://schemas.openxmlformats.org/drawingml/2006/table">
                <a:tbl>
                  <a:tblPr firstRow="1" bandRow="1">
                    <a:tableStyleId>{5C22544A-7EE6-4342-B048-85BDC9FD1C3A}</a:tableStyleId>
                  </a:tblPr>
                  <a:tblGrid>
                    <a:gridCol w="1688089"/>
                    <a:gridCol w="1351818"/>
                    <a:gridCol w="1422966"/>
                    <a:gridCol w="1370280"/>
                    <a:gridCol w="1404504"/>
                  </a:tblGrid>
                  <a:tr h="1262341">
                    <a:tc>
                      <a:txBody>
                        <a:bodyPr/>
                        <a:lstStyle/>
                        <a:p>
                          <a:endParaRPr lang="en-GB" dirty="0"/>
                        </a:p>
                      </a:txBody>
                      <a:tcPr/>
                    </a:tc>
                    <a:tc>
                      <a:txBody>
                        <a:bodyPr/>
                        <a:lstStyle/>
                        <a:p>
                          <a:r>
                            <a:rPr lang="en-GB" dirty="0" smtClean="0"/>
                            <a:t>DOC</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EC</a:t>
                          </a:r>
                        </a:p>
                        <a:p>
                          <a:endParaRPr lang="en-GB" dirty="0"/>
                        </a:p>
                      </a:txBody>
                      <a:tcPr/>
                    </a:tc>
                    <a:tc>
                      <a:txBody>
                        <a:bodyPr/>
                        <a:lstStyle/>
                        <a:p>
                          <a:r>
                            <a:rPr lang="en-GB" dirty="0" smtClean="0"/>
                            <a:t>ISS</a:t>
                          </a:r>
                          <a:endParaRPr lang="en-GB" dirty="0"/>
                        </a:p>
                      </a:txBody>
                      <a:tcPr/>
                    </a:tc>
                    <a:tc>
                      <a:txBody>
                        <a:bodyPr/>
                        <a:lstStyle/>
                        <a:p>
                          <a:r>
                            <a:rPr lang="en-GB" dirty="0" smtClean="0"/>
                            <a:t>Membranes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50</a:t>
                          </a:r>
                          <a:endParaRPr lang="en-GB" dirty="0"/>
                        </a:p>
                      </a:txBody>
                      <a:tcPr>
                        <a:solidFill>
                          <a:srgbClr val="FFFF00"/>
                        </a:solidFill>
                      </a:tcPr>
                    </a:tc>
                    <a:tc>
                      <a:txBody>
                        <a:bodyPr/>
                        <a:lstStyle/>
                        <a:p>
                          <a:pPr algn="r"/>
                          <a:r>
                            <a:rPr lang="en-GB" dirty="0" smtClean="0"/>
                            <a:t>Unknown</a:t>
                          </a:r>
                          <a:endParaRPr lang="en-GB" dirty="0"/>
                        </a:p>
                      </a:txBody>
                      <a:tcPr/>
                    </a:tc>
                    <a:tc>
                      <a:txBody>
                        <a:bodyPr/>
                        <a:lstStyle/>
                        <a:p>
                          <a:pPr algn="r"/>
                          <a:r>
                            <a:rPr lang="en-GB" dirty="0" smtClean="0"/>
                            <a:t>1032</a:t>
                          </a:r>
                          <a:endParaRPr lang="en-GB" dirty="0"/>
                        </a:p>
                      </a:txBody>
                      <a:tcPr>
                        <a:solidFill>
                          <a:srgbClr val="FFFF00"/>
                        </a:solidFill>
                      </a:tcPr>
                    </a:tc>
                    <a:tc>
                      <a:txBody>
                        <a:bodyPr/>
                        <a:lstStyle/>
                        <a:p>
                          <a:pPr algn="r"/>
                          <a:r>
                            <a:rPr lang="en-GB" dirty="0" smtClean="0"/>
                            <a:t>0</a:t>
                          </a:r>
                          <a:endParaRPr lang="en-GB" dirty="0"/>
                        </a:p>
                      </a:txBody>
                      <a:tcPr/>
                    </a:tc>
                  </a:tr>
                  <a:tr h="914400">
                    <a:tc>
                      <a:txBody>
                        <a:bodyPr/>
                        <a:lstStyle/>
                        <a:p>
                          <a:r>
                            <a:rPr lang="en-GB" dirty="0" smtClean="0"/>
                            <a:t>No. of independent</a:t>
                          </a:r>
                        </a:p>
                        <a:p>
                          <a:r>
                            <a:rPr lang="en-GB" dirty="0" smtClean="0"/>
                            <a:t>units</a:t>
                          </a:r>
                          <a:endParaRPr lang="en-GB" dirty="0"/>
                        </a:p>
                      </a:txBody>
                      <a:tcPr/>
                    </a:tc>
                    <a:tc>
                      <a:txBody>
                        <a:bodyPr/>
                        <a:lstStyle/>
                        <a:p>
                          <a:pPr algn="r"/>
                          <a:r>
                            <a:rPr lang="en-GB" dirty="0" smtClean="0"/>
                            <a:t>3</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4</a:t>
                          </a:r>
                          <a:endParaRPr lang="en-GB" dirty="0"/>
                        </a:p>
                      </a:txBody>
                      <a:tcPr>
                        <a:solidFill>
                          <a:srgbClr val="FFFF00"/>
                        </a:solidFill>
                      </a:tcPr>
                    </a:tc>
                    <a:tc>
                      <a:txBody>
                        <a:bodyPr/>
                        <a:lstStyle/>
                        <a:p>
                          <a:pPr algn="r"/>
                          <a:r>
                            <a:rPr lang="en-GB" dirty="0" smtClean="0"/>
                            <a:t>3*</a:t>
                          </a:r>
                          <a:endParaRPr lang="en-GB" dirty="0"/>
                        </a:p>
                      </a:txBody>
                      <a:tcPr/>
                    </a:tc>
                  </a:tr>
                  <a:tr h="624401">
                    <a:tc>
                      <a:txBody>
                        <a:bodyPr/>
                        <a:lstStyle/>
                        <a:p>
                          <a:r>
                            <a:rPr lang="en-GB" dirty="0" smtClean="0"/>
                            <a:t>Feed streams</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c>
                      <a:txBody>
                        <a:bodyPr/>
                        <a:lstStyle/>
                        <a:p>
                          <a:pPr algn="r"/>
                          <a:r>
                            <a:rPr lang="en-GB" dirty="0" smtClean="0"/>
                            <a:t>2</a:t>
                          </a:r>
                          <a:endParaRPr lang="en-GB" dirty="0"/>
                        </a:p>
                      </a:txBody>
                      <a:tcPr>
                        <a:solidFill>
                          <a:srgbClr val="FFFF00"/>
                        </a:solidFill>
                      </a:tcPr>
                    </a:tc>
                    <a:tc>
                      <a:txBody>
                        <a:bodyPr/>
                        <a:lstStyle/>
                        <a:p>
                          <a:pPr algn="r"/>
                          <a:r>
                            <a:rPr lang="en-GB" dirty="0" smtClean="0"/>
                            <a:t>1</a:t>
                          </a:r>
                          <a:endParaRPr lang="en-GB" dirty="0"/>
                        </a:p>
                      </a:txBody>
                      <a:tcPr/>
                    </a:tc>
                  </a:tr>
                  <a:tr h="640080">
                    <a:tc>
                      <a:txBody>
                        <a:bodyPr/>
                        <a:lstStyle/>
                        <a:p>
                          <a:r>
                            <a:rPr lang="en-GB" dirty="0" smtClean="0"/>
                            <a:t>Recovery rate (%)</a:t>
                          </a:r>
                          <a:endParaRPr lang="en-GB" dirty="0"/>
                        </a:p>
                      </a:txBody>
                      <a:tcPr/>
                    </a:tc>
                    <a:tc>
                      <a:txBody>
                        <a:bodyPr/>
                        <a:lstStyle/>
                        <a:p>
                          <a:pPr algn="r"/>
                          <a:r>
                            <a:rPr lang="en-GB" dirty="0" smtClean="0"/>
                            <a:t>96</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99</a:t>
                          </a:r>
                          <a:endParaRPr lang="en-GB" dirty="0"/>
                        </a:p>
                      </a:txBody>
                      <a:tcPr>
                        <a:solidFill>
                          <a:srgbClr val="FFFF00"/>
                        </a:solidFill>
                      </a:tcPr>
                    </a:tc>
                    <a:tc>
                      <a:txBody>
                        <a:bodyPr/>
                        <a:lstStyle/>
                        <a:p>
                          <a:endParaRPr lang="en-US"/>
                        </a:p>
                      </a:txBody>
                      <a:tcPr>
                        <a:blipFill rotWithShape="1">
                          <a:blip r:embed="rId2"/>
                          <a:stretch>
                            <a:fillRect l="-414286" t="-553333" b="-97143"/>
                          </a:stretch>
                        </a:blipFill>
                      </a:tcPr>
                    </a:tc>
                  </a:tr>
                  <a:tr h="624401">
                    <a:tc>
                      <a:txBody>
                        <a:bodyPr/>
                        <a:lstStyle/>
                        <a:p>
                          <a:r>
                            <a:rPr lang="en-GB" dirty="0" smtClean="0"/>
                            <a:t>Maintenance</a:t>
                          </a:r>
                          <a:endParaRPr lang="en-GB" dirty="0"/>
                        </a:p>
                      </a:txBody>
                      <a:tcPr/>
                    </a:tc>
                    <a:tc>
                      <a:txBody>
                        <a:bodyPr/>
                        <a:lstStyle/>
                        <a:p>
                          <a:pPr algn="r"/>
                          <a:r>
                            <a:rPr lang="en-GB" dirty="0" smtClean="0"/>
                            <a:t>Unknown</a:t>
                          </a:r>
                          <a:endParaRPr lang="en-GB" dirty="0"/>
                        </a:p>
                      </a:txBody>
                      <a:tcPr>
                        <a:solidFill>
                          <a:srgbClr val="FFFF00"/>
                        </a:solidFill>
                      </a:tcPr>
                    </a:tc>
                    <a:tc>
                      <a:txBody>
                        <a:bodyPr/>
                        <a:lstStyle/>
                        <a:p>
                          <a:pPr algn="r"/>
                          <a:r>
                            <a:rPr lang="en-GB" dirty="0" smtClean="0"/>
                            <a:t>-</a:t>
                          </a:r>
                          <a:endParaRPr lang="en-GB" dirty="0"/>
                        </a:p>
                      </a:txBody>
                      <a:tcPr/>
                    </a:tc>
                    <a:tc>
                      <a:txBody>
                        <a:bodyPr/>
                        <a:lstStyle/>
                        <a:p>
                          <a:pPr algn="r"/>
                          <a:r>
                            <a:rPr lang="en-GB" dirty="0" smtClean="0"/>
                            <a:t>50 days</a:t>
                          </a:r>
                          <a:endParaRPr lang="en-GB" dirty="0"/>
                        </a:p>
                      </a:txBody>
                      <a:tcPr>
                        <a:solidFill>
                          <a:srgbClr val="FFFF00"/>
                        </a:solidFill>
                      </a:tcPr>
                    </a:tc>
                    <a:tc>
                      <a:txBody>
                        <a:bodyPr/>
                        <a:lstStyle/>
                        <a:p>
                          <a:pPr algn="r"/>
                          <a:r>
                            <a:rPr lang="en-GB" dirty="0" smtClean="0"/>
                            <a:t>&gt;18 months</a:t>
                          </a:r>
                          <a:endParaRPr lang="en-GB" dirty="0"/>
                        </a:p>
                      </a:txBody>
                      <a:tcPr/>
                    </a:tc>
                  </a:tr>
                </a:tbl>
              </a:graphicData>
            </a:graphic>
          </p:graphicFrame>
        </mc:Fallback>
      </mc:AlternateContent>
      <p:sp>
        <p:nvSpPr>
          <p:cNvPr id="20" name="TextBox 19"/>
          <p:cNvSpPr txBox="1"/>
          <p:nvPr/>
        </p:nvSpPr>
        <p:spPr>
          <a:xfrm>
            <a:off x="230086" y="269032"/>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 </a:t>
            </a:r>
            <a:endParaRPr lang="en-GB" sz="4000" dirty="0">
              <a:latin typeface="Arial" pitchFamily="34" charset="0"/>
              <a:cs typeface="Arial" pitchFamily="34" charset="0"/>
            </a:endParaRPr>
          </a:p>
        </p:txBody>
      </p:sp>
      <p:grpSp>
        <p:nvGrpSpPr>
          <p:cNvPr id="21" name="Group 20"/>
          <p:cNvGrpSpPr/>
          <p:nvPr/>
        </p:nvGrpSpPr>
        <p:grpSpPr>
          <a:xfrm>
            <a:off x="6804248" y="188640"/>
            <a:ext cx="2228635" cy="965237"/>
            <a:chOff x="6804248" y="188640"/>
            <a:chExt cx="2228635" cy="965237"/>
          </a:xfrm>
        </p:grpSpPr>
        <p:grpSp>
          <p:nvGrpSpPr>
            <p:cNvPr id="22" name="Group 21"/>
            <p:cNvGrpSpPr>
              <a:grpSpLocks noChangeAspect="1"/>
            </p:cNvGrpSpPr>
            <p:nvPr/>
          </p:nvGrpSpPr>
          <p:grpSpPr>
            <a:xfrm rot="14400000">
              <a:off x="8064264" y="185259"/>
              <a:ext cx="965237" cy="972000"/>
              <a:chOff x="3170635" y="3163116"/>
              <a:chExt cx="2730722" cy="2749860"/>
            </a:xfrm>
          </p:grpSpPr>
          <p:pic>
            <p:nvPicPr>
              <p:cNvPr id="24"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6"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7"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8" name="Oval 27"/>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TextBox 22"/>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29" name="Group 28"/>
          <p:cNvGrpSpPr/>
          <p:nvPr/>
        </p:nvGrpSpPr>
        <p:grpSpPr>
          <a:xfrm>
            <a:off x="17368" y="6134044"/>
            <a:ext cx="9750817" cy="895356"/>
            <a:chOff x="17368" y="6134044"/>
            <a:chExt cx="9750817" cy="895356"/>
          </a:xfrm>
        </p:grpSpPr>
        <p:pic>
          <p:nvPicPr>
            <p:cNvPr id="30"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 name="Picture 9" descr="http://upload.wikimedia.org/wikipedia/en/thumb/0/0f/University_of_Edinburgh_logo.svg/200px-University_of_Edinburgh_logo.svg.png"/>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08630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sp>
        <p:nvSpPr>
          <p:cNvPr id="5" name="Rectangle 4"/>
          <p:cNvSpPr/>
          <p:nvPr/>
        </p:nvSpPr>
        <p:spPr>
          <a:xfrm>
            <a:off x="0" y="0"/>
            <a:ext cx="9180512" cy="686220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122922" y="165109"/>
            <a:ext cx="8712968" cy="707886"/>
          </a:xfrm>
          <a:prstGeom prst="rect">
            <a:avLst/>
          </a:prstGeom>
          <a:noFill/>
        </p:spPr>
        <p:txBody>
          <a:bodyPr wrap="square" rtlCol="0">
            <a:spAutoFit/>
          </a:bodyPr>
          <a:lstStyle/>
          <a:p>
            <a:r>
              <a:rPr lang="en-US" sz="4000" dirty="0"/>
              <a:t>DOC VS ISS </a:t>
            </a:r>
            <a:r>
              <a:rPr lang="en-US" sz="2400" b="1" dirty="0"/>
              <a:t>	</a:t>
            </a:r>
            <a:endParaRPr lang="en-GB" sz="2400" b="1" dirty="0">
              <a:latin typeface="Arial" pitchFamily="34" charset="0"/>
              <a:cs typeface="Arial" pitchFamily="34" charset="0"/>
            </a:endParaRPr>
          </a:p>
        </p:txBody>
      </p:sp>
      <p:sp>
        <p:nvSpPr>
          <p:cNvPr id="19" name="Content Placeholder 2"/>
          <p:cNvSpPr txBox="1">
            <a:spLocks/>
          </p:cNvSpPr>
          <p:nvPr/>
        </p:nvSpPr>
        <p:spPr>
          <a:xfrm>
            <a:off x="329515" y="19168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70000"/>
              </a:lnSpc>
            </a:pPr>
            <a:r>
              <a:rPr lang="en-US" sz="2400" dirty="0"/>
              <a:t>DOC requires a Re-supply of 4393 kg every 18 months</a:t>
            </a:r>
          </a:p>
          <a:p>
            <a:pPr algn="just">
              <a:lnSpc>
                <a:spcPct val="120000"/>
              </a:lnSpc>
            </a:pPr>
            <a:r>
              <a:rPr lang="en-US" sz="2400" dirty="0"/>
              <a:t>ISS Water Recovery System requires a Re-supply of 1032 kg every 18 </a:t>
            </a:r>
            <a:r>
              <a:rPr lang="en-US" sz="2400" dirty="0" smtClean="0"/>
              <a:t>months</a:t>
            </a:r>
            <a:endParaRPr lang="en-US" sz="2400" dirty="0"/>
          </a:p>
          <a:p>
            <a:pPr algn="just"/>
            <a:r>
              <a:rPr lang="en-US" sz="2400" dirty="0"/>
              <a:t>Due to the difference in weight per Re-supply mission we have decided to choose to design the ISS Water Recovery System. However this is based on the 2007 paper where the recovery rate of the DOC system was 96%. If a more recent paper is able to determine a greater recovery rate the DOC system should be reconsidered for design.</a:t>
            </a:r>
            <a:endParaRPr lang="en-GB" sz="2400" dirty="0"/>
          </a:p>
        </p:txBody>
      </p:sp>
      <p:grpSp>
        <p:nvGrpSpPr>
          <p:cNvPr id="20" name="Group 19"/>
          <p:cNvGrpSpPr/>
          <p:nvPr/>
        </p:nvGrpSpPr>
        <p:grpSpPr>
          <a:xfrm>
            <a:off x="6804248" y="188640"/>
            <a:ext cx="2228635" cy="965237"/>
            <a:chOff x="6804248" y="188640"/>
            <a:chExt cx="2228635" cy="965237"/>
          </a:xfrm>
        </p:grpSpPr>
        <p:grpSp>
          <p:nvGrpSpPr>
            <p:cNvPr id="21" name="Group 20"/>
            <p:cNvGrpSpPr>
              <a:grpSpLocks noChangeAspect="1"/>
            </p:cNvGrpSpPr>
            <p:nvPr/>
          </p:nvGrpSpPr>
          <p:grpSpPr>
            <a:xfrm rot="14400000">
              <a:off x="8064264" y="185259"/>
              <a:ext cx="965237" cy="972000"/>
              <a:chOff x="3170635" y="3163116"/>
              <a:chExt cx="2730722" cy="2749860"/>
            </a:xfrm>
          </p:grpSpPr>
          <p:pic>
            <p:nvPicPr>
              <p:cNvPr id="23"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4"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6"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7" name="Oval 26"/>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grpSp>
        <p:nvGrpSpPr>
          <p:cNvPr id="28" name="Group 27"/>
          <p:cNvGrpSpPr/>
          <p:nvPr/>
        </p:nvGrpSpPr>
        <p:grpSpPr>
          <a:xfrm>
            <a:off x="17368" y="6134044"/>
            <a:ext cx="9750817" cy="895356"/>
            <a:chOff x="17368" y="6134044"/>
            <a:chExt cx="9750817" cy="895356"/>
          </a:xfrm>
        </p:grpSpPr>
        <p:pic>
          <p:nvPicPr>
            <p:cNvPr id="29"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0"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1"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13694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04248" y="188640"/>
            <a:ext cx="2228635" cy="965237"/>
            <a:chOff x="6804248" y="188640"/>
            <a:chExt cx="2228635" cy="965237"/>
          </a:xfrm>
        </p:grpSpPr>
        <p:grpSp>
          <p:nvGrpSpPr>
            <p:cNvPr id="5" name="Group 4"/>
            <p:cNvGrpSpPr>
              <a:grpSpLocks noChangeAspect="1"/>
            </p:cNvGrpSpPr>
            <p:nvPr/>
          </p:nvGrpSpPr>
          <p:grpSpPr>
            <a:xfrm rot="14400000">
              <a:off x="8064264" y="185259"/>
              <a:ext cx="965237" cy="972000"/>
              <a:chOff x="3170635" y="3163116"/>
              <a:chExt cx="2730722" cy="2749860"/>
            </a:xfrm>
          </p:grpSpPr>
          <p:pic>
            <p:nvPicPr>
              <p:cNvPr id="7"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8"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9"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10" name="Oval 9"/>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TextBox 5"/>
            <p:cNvSpPr txBox="1"/>
            <p:nvPr/>
          </p:nvSpPr>
          <p:spPr>
            <a:xfrm>
              <a:off x="6804248" y="195887"/>
              <a:ext cx="201622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a:t>
              </a:r>
            </a:p>
            <a:p>
              <a:r>
                <a:rPr lang="en-GB" b="1" dirty="0" smtClean="0">
                  <a:solidFill>
                    <a:srgbClr val="28903A"/>
                  </a:solidFill>
                  <a:latin typeface="Arial" pitchFamily="34" charset="0"/>
                  <a:cs typeface="Arial" pitchFamily="34" charset="0"/>
                </a:rPr>
                <a:t>Treatment</a:t>
              </a:r>
            </a:p>
          </p:txBody>
        </p:sp>
      </p:grpSp>
      <p:sp>
        <p:nvSpPr>
          <p:cNvPr id="11" name="TextBox 10"/>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328" y="1103788"/>
            <a:ext cx="8629144" cy="575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789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4410" y="4366845"/>
            <a:ext cx="2341221" cy="646331"/>
          </a:xfrm>
          <a:prstGeom prst="rect">
            <a:avLst/>
          </a:prstGeom>
          <a:noFill/>
        </p:spPr>
        <p:txBody>
          <a:bodyPr wrap="square" rtlCol="0">
            <a:spAutoFit/>
          </a:bodyPr>
          <a:lstStyle/>
          <a:p>
            <a:r>
              <a:rPr lang="en-GB" b="1" dirty="0" smtClean="0">
                <a:solidFill>
                  <a:srgbClr val="673A8B"/>
                </a:solidFill>
                <a:latin typeface="Arial" pitchFamily="34" charset="0"/>
                <a:cs typeface="Arial" pitchFamily="34" charset="0"/>
              </a:rPr>
              <a:t>Air</a:t>
            </a: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nvGrpSpPr>
          <p:cNvPr id="10" name="Group 9"/>
          <p:cNvGrpSpPr>
            <a:grpSpLocks noChangeAspect="1"/>
          </p:cNvGrpSpPr>
          <p:nvPr/>
        </p:nvGrpSpPr>
        <p:grpSpPr>
          <a:xfrm rot="14400000">
            <a:off x="6958940" y="-679165"/>
            <a:ext cx="2707358" cy="2726330"/>
            <a:chOff x="3170635" y="3163116"/>
            <a:chExt cx="2730722" cy="2749860"/>
          </a:xfrm>
        </p:grpSpPr>
        <p:pic>
          <p:nvPicPr>
            <p:cNvPr id="11"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2"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13"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14" name="Oval 13"/>
            <p:cNvSpPr/>
            <p:nvPr/>
          </p:nvSpPr>
          <p:spPr>
            <a:xfrm>
              <a:off x="3651631" y="3622505"/>
              <a:ext cx="1800200" cy="180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p:cNvGrpSpPr/>
          <p:nvPr/>
        </p:nvGrpSpPr>
        <p:grpSpPr>
          <a:xfrm>
            <a:off x="17368" y="6134044"/>
            <a:ext cx="9750817" cy="895356"/>
            <a:chOff x="17368" y="6134044"/>
            <a:chExt cx="9750817" cy="895356"/>
          </a:xfrm>
        </p:grpSpPr>
        <p:pic>
          <p:nvPicPr>
            <p:cNvPr id="19"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0"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888395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10" fill="hold"/>
                                        <p:tgtEl>
                                          <p:spTgt spid="10"/>
                                        </p:tgtEl>
                                      </p:cBhvr>
                                      <p:by x="35000" y="35000"/>
                                    </p:animScale>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38889E-6 -2.56244E-6 L -0.41736 0.49653 " pathEditMode="relative" rAng="0" ptsTypes="AA">
                                      <p:cBhvr>
                                        <p:cTn id="10" dur="1500" fill="hold"/>
                                        <p:tgtEl>
                                          <p:spTgt spid="10"/>
                                        </p:tgtEl>
                                        <p:attrNameLst>
                                          <p:attrName>ppt_x</p:attrName>
                                          <p:attrName>ppt_y</p:attrName>
                                        </p:attrNameLst>
                                      </p:cBhvr>
                                      <p:rCtr x="-20868" y="24815"/>
                                    </p:animMotion>
                                  </p:childTnLst>
                                </p:cTn>
                              </p:par>
                              <p:par>
                                <p:cTn id="11" presetID="6" presetClass="emph" presetSubtype="0" fill="hold" nodeType="withEffect">
                                  <p:stCondLst>
                                    <p:cond delay="0"/>
                                  </p:stCondLst>
                                  <p:childTnLst>
                                    <p:animScale>
                                      <p:cBhvr>
                                        <p:cTn id="12" dur="1500" fill="hold"/>
                                        <p:tgtEl>
                                          <p:spTgt spid="10"/>
                                        </p:tgtEl>
                                      </p:cBhvr>
                                      <p:by x="285000" y="285000"/>
                                    </p:animScale>
                                  </p:childTnLst>
                                </p:cTn>
                              </p:par>
                              <p:par>
                                <p:cTn id="13" presetID="10" presetClass="entr" presetSubtype="0"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8" presetClass="emph" presetSubtype="0" fill="hold" nodeType="withEffect">
                                  <p:stCondLst>
                                    <p:cond delay="250"/>
                                  </p:stCondLst>
                                  <p:childTnLst>
                                    <p:animRot by="-7200000">
                                      <p:cBhvr>
                                        <p:cTn id="17" dur="2000" fill="hold"/>
                                        <p:tgtEl>
                                          <p:spTgt spid="10"/>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nodeType="clickEffect">
                                  <p:stCondLst>
                                    <p:cond delay="1000"/>
                                  </p:stCondLst>
                                  <p:childTnLst>
                                    <p:animScale>
                                      <p:cBhvr>
                                        <p:cTn id="21" dur="2000" fill="hold"/>
                                        <p:tgtEl>
                                          <p:spTgt spid="10"/>
                                        </p:tgtEl>
                                      </p:cBhvr>
                                      <p:by x="35000" y="35000"/>
                                    </p:animScale>
                                  </p:childTnLst>
                                </p:cTn>
                              </p:par>
                              <p:par>
                                <p:cTn id="22" presetID="0" presetClass="path" presetSubtype="0" accel="50000" decel="50000" fill="hold" nodeType="withEffect">
                                  <p:stCondLst>
                                    <p:cond delay="1000"/>
                                  </p:stCondLst>
                                  <p:childTnLst>
                                    <p:animMotion origin="layout" path="M -0.41736 0.49653 L 0.00052 0.00115 " pathEditMode="relative" rAng="0" ptsTypes="AA">
                                      <p:cBhvr>
                                        <p:cTn id="23" dur="2000" fill="hold"/>
                                        <p:tgtEl>
                                          <p:spTgt spid="10"/>
                                        </p:tgtEl>
                                        <p:attrNameLst>
                                          <p:attrName>ppt_x</p:attrName>
                                          <p:attrName>ppt_y</p:attrName>
                                        </p:attrNameLst>
                                      </p:cBhvr>
                                      <p:rCtr x="20885" y="-24769"/>
                                    </p:animMotion>
                                  </p:childTnLst>
                                </p:cTn>
                              </p:par>
                              <p:par>
                                <p:cTn id="24" presetID="57" presetClass="path" presetSubtype="0" accel="50000" decel="50000" fill="hold" grpId="1" nodeType="withEffect">
                                  <p:stCondLst>
                                    <p:cond delay="1000"/>
                                  </p:stCondLst>
                                  <p:childTnLst>
                                    <p:animMotion origin="layout" path="M -4.44444E-6 -3.73728E-6 L -4.44444E-6 -0.3018 C -4.44444E-6 -0.43732 0.13907 -0.60314 0.25261 -0.60314 L 0.50625 -0.60314 " pathEditMode="relative" rAng="0" ptsTypes="FfFF">
                                      <p:cBhvr>
                                        <p:cTn id="25" dur="2000" fill="hold"/>
                                        <p:tgtEl>
                                          <p:spTgt spid="4"/>
                                        </p:tgtEl>
                                        <p:attrNameLst>
                                          <p:attrName>ppt_x</p:attrName>
                                          <p:attrName>ppt_y</p:attrName>
                                        </p:attrNameLst>
                                      </p:cBhvr>
                                      <p:rCtr x="25313" y="-3015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2" name="lab circl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2763076"/>
            <a:ext cx="2697509" cy="2700000"/>
          </a:xfrm>
          <a:prstGeom prst="rect">
            <a:avLst/>
          </a:prstGeom>
        </p:spPr>
      </p:pic>
      <p:pic>
        <p:nvPicPr>
          <p:cNvPr id="41" name="modelling circ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2722705"/>
            <a:ext cx="2692960" cy="2700000"/>
          </a:xfrm>
          <a:prstGeom prst="rect">
            <a:avLst/>
          </a:prstGeom>
        </p:spPr>
      </p:pic>
      <p:sp>
        <p:nvSpPr>
          <p:cNvPr id="29" name="modelling txt"/>
          <p:cNvSpPr txBox="1"/>
          <p:nvPr/>
        </p:nvSpPr>
        <p:spPr>
          <a:xfrm>
            <a:off x="539552" y="3906922"/>
            <a:ext cx="3168352" cy="1754326"/>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p>
          <a:p>
            <a:pPr marL="285750" indent="-285750">
              <a:buFont typeface="Arial" pitchFamily="34" charset="0"/>
              <a:buChar char="•"/>
            </a:pPr>
            <a:r>
              <a:rPr lang="en-GB" dirty="0" smtClean="0">
                <a:solidFill>
                  <a:srgbClr val="DACA00"/>
                </a:solidFill>
                <a:latin typeface="Arial" pitchFamily="34" charset="0"/>
                <a:cs typeface="Arial" pitchFamily="34" charset="0"/>
              </a:rPr>
              <a:t>Design brief</a:t>
            </a:r>
          </a:p>
          <a:p>
            <a:pPr marL="285750" indent="-285750">
              <a:buFont typeface="Arial" pitchFamily="34" charset="0"/>
              <a:buChar char="•"/>
            </a:pPr>
            <a:r>
              <a:rPr lang="en-GB" dirty="0" smtClean="0">
                <a:solidFill>
                  <a:srgbClr val="DACA00"/>
                </a:solidFill>
                <a:latin typeface="Arial" pitchFamily="34" charset="0"/>
                <a:cs typeface="Arial" pitchFamily="34" charset="0"/>
              </a:rPr>
              <a:t>Stages of Design</a:t>
            </a:r>
          </a:p>
          <a:p>
            <a:pPr marL="285750" indent="-285750">
              <a:buFont typeface="Arial" pitchFamily="34" charset="0"/>
              <a:buChar char="•"/>
            </a:pPr>
            <a:r>
              <a:rPr lang="en-GB" dirty="0" smtClean="0">
                <a:solidFill>
                  <a:srgbClr val="DACA00"/>
                </a:solidFill>
                <a:latin typeface="Arial" pitchFamily="34" charset="0"/>
                <a:cs typeface="Arial" pitchFamily="34" charset="0"/>
              </a:rPr>
              <a:t>Criteria &amp; Constraints</a:t>
            </a:r>
          </a:p>
          <a:p>
            <a:pPr marL="285750" indent="-285750">
              <a:buFont typeface="Arial" pitchFamily="34" charset="0"/>
              <a:buChar char="•"/>
            </a:pPr>
            <a:endParaRPr lang="en-GB" dirty="0" smtClean="0">
              <a:solidFill>
                <a:srgbClr val="DACA00"/>
              </a:solidFill>
              <a:latin typeface="Arial" pitchFamily="34" charset="0"/>
              <a:cs typeface="Arial" pitchFamily="34" charset="0"/>
            </a:endParaRPr>
          </a:p>
          <a:p>
            <a:pPr marL="285750" indent="-285750">
              <a:buFont typeface="Arial" pitchFamily="34" charset="0"/>
              <a:buChar char="•"/>
            </a:pPr>
            <a:endParaRPr lang="en-GB" dirty="0">
              <a:solidFill>
                <a:srgbClr val="DACA00"/>
              </a:solidFill>
            </a:endParaRPr>
          </a:p>
        </p:txBody>
      </p:sp>
      <p:sp>
        <p:nvSpPr>
          <p:cNvPr id="30" name="bio txt"/>
          <p:cNvSpPr txBox="1"/>
          <p:nvPr/>
        </p:nvSpPr>
        <p:spPr>
          <a:xfrm>
            <a:off x="3059832" y="1326113"/>
            <a:ext cx="4045200" cy="1200329"/>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 treatment</a:t>
            </a:r>
          </a:p>
          <a:p>
            <a:pPr marL="285750" indent="-285750">
              <a:buFont typeface="Arial" pitchFamily="34" charset="0"/>
              <a:buChar char="•"/>
            </a:pPr>
            <a:r>
              <a:rPr lang="en-GB" b="1" dirty="0" smtClean="0">
                <a:solidFill>
                  <a:srgbClr val="28903A"/>
                </a:solidFill>
                <a:latin typeface="Arial" pitchFamily="34" charset="0"/>
                <a:cs typeface="Arial" pitchFamily="34" charset="0"/>
              </a:rPr>
              <a:t>Considered technologies</a:t>
            </a:r>
          </a:p>
          <a:p>
            <a:pPr marL="285750" indent="-285750">
              <a:buFont typeface="Arial" pitchFamily="34" charset="0"/>
              <a:buChar char="•"/>
            </a:pPr>
            <a:r>
              <a:rPr lang="en-GB" b="1" dirty="0" smtClean="0">
                <a:solidFill>
                  <a:srgbClr val="28903A"/>
                </a:solidFill>
                <a:latin typeface="Arial" pitchFamily="34" charset="0"/>
                <a:cs typeface="Arial" pitchFamily="34" charset="0"/>
              </a:rPr>
              <a:t>Selection procedure</a:t>
            </a:r>
          </a:p>
          <a:p>
            <a:pPr marL="285750" indent="-285750">
              <a:buFont typeface="Arial" pitchFamily="34" charset="0"/>
              <a:buChar char="•"/>
            </a:pPr>
            <a:r>
              <a:rPr lang="en-GB" b="1" dirty="0" smtClean="0">
                <a:solidFill>
                  <a:srgbClr val="28903A"/>
                </a:solidFill>
                <a:latin typeface="Arial" pitchFamily="34" charset="0"/>
                <a:cs typeface="Arial" pitchFamily="34" charset="0"/>
              </a:rPr>
              <a:t>ISS overview</a:t>
            </a:r>
            <a:endParaRPr lang="en-GB" dirty="0" smtClean="0">
              <a:solidFill>
                <a:srgbClr val="28903A"/>
              </a:solidFill>
              <a:latin typeface="Arial" pitchFamily="34" charset="0"/>
              <a:cs typeface="Arial" pitchFamily="34" charset="0"/>
            </a:endParaRPr>
          </a:p>
        </p:txBody>
      </p:sp>
      <p:sp>
        <p:nvSpPr>
          <p:cNvPr id="31" name="hp txt"/>
          <p:cNvSpPr txBox="1"/>
          <p:nvPr/>
        </p:nvSpPr>
        <p:spPr>
          <a:xfrm>
            <a:off x="5747693" y="3933473"/>
            <a:ext cx="2424707" cy="1200329"/>
          </a:xfrm>
          <a:prstGeom prst="rect">
            <a:avLst/>
          </a:prstGeom>
          <a:noFill/>
        </p:spPr>
        <p:txBody>
          <a:bodyPr wrap="square" rtlCol="0">
            <a:spAutoFit/>
          </a:bodyPr>
          <a:lstStyle/>
          <a:p>
            <a:r>
              <a:rPr lang="en-GB" b="1" dirty="0" smtClean="0">
                <a:solidFill>
                  <a:srgbClr val="673A8B"/>
                </a:solidFill>
                <a:latin typeface="Arial" pitchFamily="34" charset="0"/>
                <a:cs typeface="Arial" pitchFamily="34" charset="0"/>
              </a:rPr>
              <a:t>Air Treatment</a:t>
            </a:r>
          </a:p>
          <a:p>
            <a:pPr marL="285750" indent="-285750">
              <a:buFont typeface="Arial" pitchFamily="34" charset="0"/>
              <a:buChar char="•"/>
            </a:pPr>
            <a:r>
              <a:rPr lang="en-GB" dirty="0" smtClean="0">
                <a:solidFill>
                  <a:srgbClr val="673A8B"/>
                </a:solidFill>
                <a:latin typeface="Arial" pitchFamily="34" charset="0"/>
                <a:cs typeface="Arial" pitchFamily="34" charset="0"/>
              </a:rPr>
              <a:t>CO</a:t>
            </a:r>
            <a:r>
              <a:rPr lang="en-GB" baseline="-25000" dirty="0" smtClean="0">
                <a:solidFill>
                  <a:srgbClr val="673A8B"/>
                </a:solidFill>
                <a:latin typeface="Arial" pitchFamily="34" charset="0"/>
                <a:cs typeface="Arial" pitchFamily="34" charset="0"/>
              </a:rPr>
              <a:t>2</a:t>
            </a:r>
            <a:r>
              <a:rPr lang="en-GB" dirty="0" smtClean="0">
                <a:solidFill>
                  <a:srgbClr val="673A8B"/>
                </a:solidFill>
                <a:latin typeface="Arial" pitchFamily="34" charset="0"/>
                <a:cs typeface="Arial" pitchFamily="34" charset="0"/>
              </a:rPr>
              <a:t> Removal</a:t>
            </a:r>
          </a:p>
          <a:p>
            <a:pPr marL="285750" indent="-285750">
              <a:buFont typeface="Arial" pitchFamily="34" charset="0"/>
              <a:buChar char="•"/>
            </a:pPr>
            <a:r>
              <a:rPr lang="en-GB" dirty="0" smtClean="0">
                <a:solidFill>
                  <a:srgbClr val="673A8B"/>
                </a:solidFill>
                <a:latin typeface="Arial" pitchFamily="34" charset="0"/>
                <a:cs typeface="Arial" pitchFamily="34" charset="0"/>
              </a:rPr>
              <a:t>H</a:t>
            </a:r>
            <a:r>
              <a:rPr lang="en-GB" baseline="-25000" dirty="0" smtClean="0">
                <a:solidFill>
                  <a:srgbClr val="673A8B"/>
                </a:solidFill>
                <a:latin typeface="Arial" pitchFamily="34" charset="0"/>
                <a:cs typeface="Arial" pitchFamily="34" charset="0"/>
              </a:rPr>
              <a:t>2</a:t>
            </a:r>
            <a:r>
              <a:rPr lang="en-GB" dirty="0" smtClean="0">
                <a:solidFill>
                  <a:srgbClr val="673A8B"/>
                </a:solidFill>
                <a:latin typeface="Arial" pitchFamily="34" charset="0"/>
                <a:cs typeface="Arial" pitchFamily="34" charset="0"/>
              </a:rPr>
              <a:t>0 Generation</a:t>
            </a:r>
          </a:p>
          <a:p>
            <a:pPr marL="285750" indent="-285750">
              <a:buFont typeface="Arial" pitchFamily="34" charset="0"/>
              <a:buChar char="•"/>
            </a:pPr>
            <a:r>
              <a:rPr lang="en-GB" dirty="0" smtClean="0">
                <a:solidFill>
                  <a:srgbClr val="673A8B"/>
                </a:solidFill>
                <a:latin typeface="Arial" pitchFamily="34" charset="0"/>
                <a:cs typeface="Arial" pitchFamily="34" charset="0"/>
              </a:rPr>
              <a:t>O</a:t>
            </a:r>
            <a:r>
              <a:rPr lang="en-GB" baseline="-25000" dirty="0" smtClean="0">
                <a:solidFill>
                  <a:srgbClr val="673A8B"/>
                </a:solidFill>
                <a:latin typeface="Arial" pitchFamily="34" charset="0"/>
                <a:cs typeface="Arial" pitchFamily="34" charset="0"/>
              </a:rPr>
              <a:t>2</a:t>
            </a:r>
            <a:r>
              <a:rPr lang="en-GB" dirty="0" smtClean="0">
                <a:solidFill>
                  <a:srgbClr val="673A8B"/>
                </a:solidFill>
                <a:latin typeface="Arial" pitchFamily="34" charset="0"/>
                <a:cs typeface="Arial" pitchFamily="34" charset="0"/>
              </a:rPr>
              <a:t> Generation</a:t>
            </a:r>
            <a:endParaRPr lang="en-GB" dirty="0">
              <a:solidFill>
                <a:srgbClr val="673A8B"/>
              </a:solidFill>
              <a:latin typeface="Arial" pitchFamily="34" charset="0"/>
              <a:cs typeface="Arial" pitchFamily="34" charset="0"/>
            </a:endParaRPr>
          </a:p>
        </p:txBody>
      </p:sp>
      <p:pic>
        <p:nvPicPr>
          <p:cNvPr id="40" name="hp circl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0635" y="2713216"/>
            <a:ext cx="2697509" cy="2700000"/>
          </a:xfrm>
          <a:prstGeom prst="rect">
            <a:avLst/>
          </a:prstGeom>
        </p:spPr>
      </p:pic>
      <p:sp>
        <p:nvSpPr>
          <p:cNvPr id="43" name="Oval 42"/>
          <p:cNvSpPr/>
          <p:nvPr/>
        </p:nvSpPr>
        <p:spPr>
          <a:xfrm>
            <a:off x="3651631" y="31726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itle 2"/>
          <p:cNvSpPr>
            <a:spLocks noGrp="1"/>
          </p:cNvSpPr>
          <p:nvPr>
            <p:ph type="title"/>
          </p:nvPr>
        </p:nvSpPr>
        <p:spPr>
          <a:xfrm>
            <a:off x="77148" y="33505"/>
            <a:ext cx="8229600" cy="1143000"/>
          </a:xfrm>
        </p:spPr>
        <p:txBody>
          <a:bodyPr>
            <a:normAutofit/>
          </a:bodyPr>
          <a:lstStyle/>
          <a:p>
            <a:pPr algn="l"/>
            <a:r>
              <a:rPr lang="en-GB" sz="4000" dirty="0" smtClean="0">
                <a:latin typeface="Arial" pitchFamily="34" charset="0"/>
                <a:cs typeface="Arial" pitchFamily="34" charset="0"/>
              </a:rPr>
              <a:t>Outline</a:t>
            </a:r>
            <a:endParaRPr lang="en-GB" sz="4000" dirty="0">
              <a:latin typeface="Arial" pitchFamily="34" charset="0"/>
              <a:cs typeface="Arial" pitchFamily="34" charset="0"/>
            </a:endParaRPr>
          </a:p>
        </p:txBody>
      </p:sp>
      <p:grpSp>
        <p:nvGrpSpPr>
          <p:cNvPr id="3" name="Group 2"/>
          <p:cNvGrpSpPr/>
          <p:nvPr/>
        </p:nvGrpSpPr>
        <p:grpSpPr>
          <a:xfrm>
            <a:off x="17368" y="6134044"/>
            <a:ext cx="9750817" cy="895356"/>
            <a:chOff x="17368" y="6134044"/>
            <a:chExt cx="9750817" cy="895356"/>
          </a:xfrm>
        </p:grpSpPr>
        <p:pic>
          <p:nvPicPr>
            <p:cNvPr id="21"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2"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25401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down)">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22" presetClass="entr" presetSubtype="8"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left)">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22" presetClass="entr" presetSubtype="1"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up)">
                                      <p:cBhvr>
                                        <p:cTn id="2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TextBox 3"/>
          <p:cNvSpPr txBox="1"/>
          <p:nvPr/>
        </p:nvSpPr>
        <p:spPr>
          <a:xfrm>
            <a:off x="179512" y="223596"/>
            <a:ext cx="3924436" cy="707886"/>
          </a:xfrm>
          <a:prstGeom prst="rect">
            <a:avLst/>
          </a:prstGeom>
          <a:noFill/>
        </p:spPr>
        <p:txBody>
          <a:bodyPr wrap="square" rtlCol="0">
            <a:spAutoFit/>
          </a:bodyPr>
          <a:lstStyle/>
          <a:p>
            <a:r>
              <a:rPr lang="en-GB" sz="4000" dirty="0" smtClean="0">
                <a:solidFill>
                  <a:prstClr val="black"/>
                </a:solidFill>
                <a:latin typeface="Arial" pitchFamily="34" charset="0"/>
                <a:cs typeface="Arial" pitchFamily="34" charset="0"/>
              </a:rPr>
              <a:t>Assumptions</a:t>
            </a:r>
            <a:endParaRPr lang="en-GB" sz="4000" dirty="0">
              <a:solidFill>
                <a:prstClr val="black"/>
              </a:solidFill>
              <a:latin typeface="Arial" pitchFamily="34" charset="0"/>
              <a:cs typeface="Arial" pitchFamily="34" charset="0"/>
            </a:endParaRPr>
          </a:p>
        </p:txBody>
      </p:sp>
      <p:sp>
        <p:nvSpPr>
          <p:cNvPr id="8" name="TextBox 7"/>
          <p:cNvSpPr txBox="1"/>
          <p:nvPr/>
        </p:nvSpPr>
        <p:spPr>
          <a:xfrm>
            <a:off x="323528" y="2207022"/>
            <a:ext cx="8064896" cy="2031325"/>
          </a:xfrm>
          <a:prstGeom prst="rect">
            <a:avLst/>
          </a:prstGeom>
          <a:noFill/>
        </p:spPr>
        <p:txBody>
          <a:bodyPr wrap="square" rtlCol="0">
            <a:spAutoFit/>
          </a:bodyPr>
          <a:lstStyle/>
          <a:p>
            <a:endParaRPr lang="en-GB" dirty="0">
              <a:solidFill>
                <a:prstClr val="black"/>
              </a:solidFill>
              <a:latin typeface="Arial" pitchFamily="34" charset="0"/>
              <a:cs typeface="Arial" pitchFamily="34" charset="0"/>
            </a:endParaRPr>
          </a:p>
          <a:p>
            <a:pPr marL="342900" indent="-342900">
              <a:buFont typeface="+mj-lt"/>
              <a:buAutoNum type="arabicPeriod"/>
            </a:pPr>
            <a:r>
              <a:rPr lang="en-GB" dirty="0" smtClean="0">
                <a:solidFill>
                  <a:prstClr val="black"/>
                </a:solidFill>
                <a:latin typeface="Arial" pitchFamily="34" charset="0"/>
                <a:cs typeface="Arial" pitchFamily="34" charset="0"/>
              </a:rPr>
              <a:t>The air treatment is split into three distinct processes: CO2 separation, CO2 consumption and O2 production </a:t>
            </a:r>
          </a:p>
          <a:p>
            <a:pPr marL="342900" indent="-342900">
              <a:buFont typeface="+mj-lt"/>
              <a:buAutoNum type="arabicPeriod"/>
            </a:pPr>
            <a:endParaRPr lang="en-GB" dirty="0">
              <a:solidFill>
                <a:prstClr val="black"/>
              </a:solidFill>
              <a:latin typeface="Arial" pitchFamily="34" charset="0"/>
              <a:cs typeface="Arial" pitchFamily="34" charset="0"/>
            </a:endParaRPr>
          </a:p>
          <a:p>
            <a:pPr marL="342900" indent="-342900">
              <a:buFont typeface="+mj-lt"/>
              <a:buAutoNum type="arabicPeriod"/>
            </a:pPr>
            <a:r>
              <a:rPr lang="en-GB" dirty="0" smtClean="0">
                <a:solidFill>
                  <a:prstClr val="black"/>
                </a:solidFill>
                <a:latin typeface="Arial" pitchFamily="34" charset="0"/>
                <a:cs typeface="Arial" pitchFamily="34" charset="0"/>
              </a:rPr>
              <a:t>Assuming same composition of air as on Earth</a:t>
            </a:r>
          </a:p>
          <a:p>
            <a:pPr marL="342900" indent="-342900">
              <a:buFont typeface="+mj-lt"/>
              <a:buAutoNum type="arabicPeriod"/>
            </a:pPr>
            <a:endParaRPr lang="en-GB" dirty="0">
              <a:solidFill>
                <a:prstClr val="black"/>
              </a:solidFill>
              <a:latin typeface="Arial" pitchFamily="34" charset="0"/>
              <a:cs typeface="Arial" pitchFamily="34" charset="0"/>
            </a:endParaRPr>
          </a:p>
          <a:p>
            <a:pPr marL="342900" indent="-342900">
              <a:buFont typeface="+mj-lt"/>
              <a:buAutoNum type="arabicPeriod"/>
            </a:pPr>
            <a:r>
              <a:rPr lang="en-GB" dirty="0" smtClean="0">
                <a:solidFill>
                  <a:prstClr val="black"/>
                </a:solidFill>
                <a:latin typeface="Arial" pitchFamily="34" charset="0"/>
                <a:cs typeface="Arial" pitchFamily="34" charset="0"/>
              </a:rPr>
              <a:t>Assume N2 is a buffer</a:t>
            </a:r>
            <a:endParaRPr lang="en-GB" dirty="0">
              <a:solidFill>
                <a:prstClr val="black"/>
              </a:solidFill>
              <a:latin typeface="Arial" pitchFamily="34" charset="0"/>
              <a:cs typeface="Arial" pitchFamily="34" charset="0"/>
            </a:endParaRPr>
          </a:p>
        </p:txBody>
      </p:sp>
      <p:grpSp>
        <p:nvGrpSpPr>
          <p:cNvPr id="11" name="Group 10"/>
          <p:cNvGrpSpPr/>
          <p:nvPr/>
        </p:nvGrpSpPr>
        <p:grpSpPr>
          <a:xfrm>
            <a:off x="6804248" y="185259"/>
            <a:ext cx="2225253" cy="972000"/>
            <a:chOff x="6804248" y="185259"/>
            <a:chExt cx="2225253" cy="972000"/>
          </a:xfrm>
        </p:grpSpPr>
        <p:grpSp>
          <p:nvGrpSpPr>
            <p:cNvPr id="14" name="Group 13"/>
            <p:cNvGrpSpPr>
              <a:grpSpLocks noChangeAspect="1"/>
            </p:cNvGrpSpPr>
            <p:nvPr/>
          </p:nvGrpSpPr>
          <p:grpSpPr>
            <a:xfrm rot="9085032">
              <a:off x="8064264" y="185259"/>
              <a:ext cx="965237" cy="972000"/>
              <a:chOff x="3170635" y="3163116"/>
              <a:chExt cx="2730722" cy="2749860"/>
            </a:xfrm>
          </p:grpSpPr>
          <p:pic>
            <p:nvPicPr>
              <p:cNvPr id="16"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7"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18"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0" name="Oval 19"/>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22" name="Group 21"/>
          <p:cNvGrpSpPr/>
          <p:nvPr/>
        </p:nvGrpSpPr>
        <p:grpSpPr>
          <a:xfrm>
            <a:off x="17368" y="6134044"/>
            <a:ext cx="9750817" cy="895356"/>
            <a:chOff x="17368" y="6134044"/>
            <a:chExt cx="9750817" cy="895356"/>
          </a:xfrm>
        </p:grpSpPr>
        <p:pic>
          <p:nvPicPr>
            <p:cNvPr id="23"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4"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531358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solidFill>
                <a:prstClr val="white"/>
              </a:solidFill>
            </a:endParaRPr>
          </a:p>
        </p:txBody>
      </p:sp>
      <p:sp>
        <p:nvSpPr>
          <p:cNvPr id="4" name="TextBox 3"/>
          <p:cNvSpPr txBox="1"/>
          <p:nvPr/>
        </p:nvSpPr>
        <p:spPr>
          <a:xfrm>
            <a:off x="179512" y="228201"/>
            <a:ext cx="5391193" cy="707886"/>
          </a:xfrm>
          <a:prstGeom prst="rect">
            <a:avLst/>
          </a:prstGeom>
          <a:noFill/>
        </p:spPr>
        <p:txBody>
          <a:bodyPr wrap="square" rtlCol="0">
            <a:spAutoFit/>
          </a:bodyPr>
          <a:lstStyle/>
          <a:p>
            <a:r>
              <a:rPr lang="en-GB" sz="4000" dirty="0" smtClean="0">
                <a:solidFill>
                  <a:prstClr val="black"/>
                </a:solidFill>
                <a:latin typeface="Arial" pitchFamily="34" charset="0"/>
                <a:cs typeface="Arial" pitchFamily="34" charset="0"/>
              </a:rPr>
              <a:t>Design Basis </a:t>
            </a:r>
            <a:endParaRPr lang="en-GB" sz="4000" dirty="0">
              <a:solidFill>
                <a:prstClr val="black"/>
              </a:solidFill>
              <a:latin typeface="Arial" pitchFamily="34" charset="0"/>
              <a:cs typeface="Arial" pitchFamily="34" charset="0"/>
            </a:endParaRPr>
          </a:p>
        </p:txBody>
      </p:sp>
      <p:sp>
        <p:nvSpPr>
          <p:cNvPr id="16" name="Rectangle 15"/>
          <p:cNvSpPr/>
          <p:nvPr/>
        </p:nvSpPr>
        <p:spPr>
          <a:xfrm>
            <a:off x="1220767" y="1484784"/>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8" name="Straight Arrow Connector 17"/>
          <p:cNvCxnSpPr/>
          <p:nvPr/>
        </p:nvCxnSpPr>
        <p:spPr>
          <a:xfrm>
            <a:off x="35496" y="2492896"/>
            <a:ext cx="116808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579841" y="2517304"/>
            <a:ext cx="1512168"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428196" y="2140929"/>
            <a:ext cx="1944216" cy="400110"/>
          </a:xfrm>
          <a:prstGeom prst="rect">
            <a:avLst/>
          </a:prstGeom>
          <a:noFill/>
        </p:spPr>
        <p:txBody>
          <a:bodyPr wrap="square" rtlCol="0">
            <a:spAutoFit/>
          </a:bodyPr>
          <a:lstStyle/>
          <a:p>
            <a:r>
              <a:rPr lang="en-GB" sz="2000" b="1" dirty="0" smtClean="0">
                <a:solidFill>
                  <a:prstClr val="black"/>
                </a:solidFill>
              </a:rPr>
              <a:t>CO2 Separation</a:t>
            </a:r>
            <a:endParaRPr lang="en-GB" sz="2000" b="1" dirty="0">
              <a:solidFill>
                <a:prstClr val="black"/>
              </a:solidFill>
            </a:endParaRPr>
          </a:p>
        </p:txBody>
      </p:sp>
      <p:cxnSp>
        <p:nvCxnSpPr>
          <p:cNvPr id="21" name="Straight Arrow Connector 20"/>
          <p:cNvCxnSpPr/>
          <p:nvPr/>
        </p:nvCxnSpPr>
        <p:spPr>
          <a:xfrm>
            <a:off x="2400304" y="3165376"/>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507833" y="1885523"/>
            <a:ext cx="2431082" cy="369332"/>
          </a:xfrm>
          <a:prstGeom prst="rect">
            <a:avLst/>
          </a:prstGeom>
          <a:noFill/>
        </p:spPr>
        <p:txBody>
          <a:bodyPr wrap="square" rtlCol="0">
            <a:spAutoFit/>
          </a:bodyPr>
          <a:lstStyle/>
          <a:p>
            <a:r>
              <a:rPr lang="en-GB" dirty="0" smtClean="0">
                <a:solidFill>
                  <a:prstClr val="black"/>
                </a:solidFill>
              </a:rPr>
              <a:t>10 kg/day CO2</a:t>
            </a:r>
            <a:endParaRPr lang="en-GB" dirty="0">
              <a:solidFill>
                <a:prstClr val="black"/>
              </a:solidFill>
            </a:endParaRPr>
          </a:p>
        </p:txBody>
      </p:sp>
      <p:sp>
        <p:nvSpPr>
          <p:cNvPr id="23" name="Rectangle 22"/>
          <p:cNvSpPr/>
          <p:nvPr/>
        </p:nvSpPr>
        <p:spPr>
          <a:xfrm>
            <a:off x="5109199" y="1484784"/>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6" name="TextBox 25"/>
          <p:cNvSpPr txBox="1"/>
          <p:nvPr/>
        </p:nvSpPr>
        <p:spPr>
          <a:xfrm>
            <a:off x="5416045" y="2170481"/>
            <a:ext cx="1872208" cy="400110"/>
          </a:xfrm>
          <a:prstGeom prst="rect">
            <a:avLst/>
          </a:prstGeom>
          <a:noFill/>
        </p:spPr>
        <p:txBody>
          <a:bodyPr wrap="square" rtlCol="0">
            <a:spAutoFit/>
          </a:bodyPr>
          <a:lstStyle/>
          <a:p>
            <a:r>
              <a:rPr lang="en-GB" sz="2000" b="1" dirty="0" smtClean="0">
                <a:solidFill>
                  <a:prstClr val="black"/>
                </a:solidFill>
              </a:rPr>
              <a:t>H20 Generation</a:t>
            </a:r>
            <a:endParaRPr lang="en-GB" sz="2000" b="1" dirty="0">
              <a:solidFill>
                <a:prstClr val="black"/>
              </a:solidFill>
            </a:endParaRPr>
          </a:p>
        </p:txBody>
      </p:sp>
      <p:cxnSp>
        <p:nvCxnSpPr>
          <p:cNvPr id="27" name="Straight Arrow Connector 26"/>
          <p:cNvCxnSpPr/>
          <p:nvPr/>
        </p:nvCxnSpPr>
        <p:spPr>
          <a:xfrm>
            <a:off x="6244137" y="3165376"/>
            <a:ext cx="0" cy="115212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668344" y="5384606"/>
            <a:ext cx="1800200" cy="369332"/>
          </a:xfrm>
          <a:prstGeom prst="rect">
            <a:avLst/>
          </a:prstGeom>
          <a:noFill/>
        </p:spPr>
        <p:txBody>
          <a:bodyPr wrap="square" rtlCol="0">
            <a:spAutoFit/>
          </a:bodyPr>
          <a:lstStyle/>
          <a:p>
            <a:r>
              <a:rPr lang="en-GB" dirty="0" smtClean="0">
                <a:solidFill>
                  <a:prstClr val="black"/>
                </a:solidFill>
              </a:rPr>
              <a:t>8.4 kg/day O2</a:t>
            </a:r>
            <a:endParaRPr lang="en-GB" dirty="0">
              <a:solidFill>
                <a:prstClr val="black"/>
              </a:solidFill>
            </a:endParaRPr>
          </a:p>
        </p:txBody>
      </p:sp>
      <p:sp>
        <p:nvSpPr>
          <p:cNvPr id="29" name="TextBox 28"/>
          <p:cNvSpPr txBox="1"/>
          <p:nvPr/>
        </p:nvSpPr>
        <p:spPr>
          <a:xfrm>
            <a:off x="78858" y="2070189"/>
            <a:ext cx="1340743" cy="369332"/>
          </a:xfrm>
          <a:prstGeom prst="rect">
            <a:avLst/>
          </a:prstGeom>
          <a:noFill/>
        </p:spPr>
        <p:txBody>
          <a:bodyPr wrap="square" rtlCol="0">
            <a:spAutoFit/>
          </a:bodyPr>
          <a:lstStyle/>
          <a:p>
            <a:r>
              <a:rPr lang="en-GB" dirty="0" smtClean="0">
                <a:solidFill>
                  <a:prstClr val="black"/>
                </a:solidFill>
              </a:rPr>
              <a:t>Air</a:t>
            </a:r>
            <a:endParaRPr lang="en-GB" dirty="0">
              <a:solidFill>
                <a:prstClr val="black"/>
              </a:solidFill>
            </a:endParaRPr>
          </a:p>
        </p:txBody>
      </p:sp>
      <p:sp>
        <p:nvSpPr>
          <p:cNvPr id="30" name="TextBox 29"/>
          <p:cNvSpPr txBox="1"/>
          <p:nvPr/>
        </p:nvSpPr>
        <p:spPr>
          <a:xfrm>
            <a:off x="2167090" y="4502170"/>
            <a:ext cx="2448272" cy="369332"/>
          </a:xfrm>
          <a:prstGeom prst="rect">
            <a:avLst/>
          </a:prstGeom>
          <a:noFill/>
        </p:spPr>
        <p:txBody>
          <a:bodyPr wrap="square" rtlCol="0">
            <a:spAutoFit/>
          </a:bodyPr>
          <a:lstStyle/>
          <a:p>
            <a:r>
              <a:rPr lang="en-GB" dirty="0" smtClean="0">
                <a:solidFill>
                  <a:prstClr val="black"/>
                </a:solidFill>
              </a:rPr>
              <a:t>Air</a:t>
            </a:r>
            <a:endParaRPr lang="en-GB" dirty="0">
              <a:solidFill>
                <a:prstClr val="black"/>
              </a:solidFill>
            </a:endParaRPr>
          </a:p>
        </p:txBody>
      </p:sp>
      <p:sp>
        <p:nvSpPr>
          <p:cNvPr id="32" name="Rectangle 31"/>
          <p:cNvSpPr/>
          <p:nvPr/>
        </p:nvSpPr>
        <p:spPr>
          <a:xfrm>
            <a:off x="5172612" y="4317504"/>
            <a:ext cx="2359074" cy="1680592"/>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0" name="Straight Arrow Connector 9"/>
          <p:cNvCxnSpPr/>
          <p:nvPr/>
        </p:nvCxnSpPr>
        <p:spPr>
          <a:xfrm>
            <a:off x="7531686" y="5157800"/>
            <a:ext cx="136079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30041" y="4984496"/>
            <a:ext cx="1872208" cy="400110"/>
          </a:xfrm>
          <a:prstGeom prst="rect">
            <a:avLst/>
          </a:prstGeom>
          <a:noFill/>
        </p:spPr>
        <p:txBody>
          <a:bodyPr wrap="square" rtlCol="0">
            <a:spAutoFit/>
          </a:bodyPr>
          <a:lstStyle/>
          <a:p>
            <a:r>
              <a:rPr lang="en-GB" sz="2000" b="1" dirty="0" smtClean="0">
                <a:solidFill>
                  <a:prstClr val="black"/>
                </a:solidFill>
              </a:rPr>
              <a:t>O2 Generation</a:t>
            </a:r>
            <a:endParaRPr lang="en-GB" sz="2000" b="1" dirty="0">
              <a:solidFill>
                <a:prstClr val="black"/>
              </a:solidFill>
            </a:endParaRPr>
          </a:p>
        </p:txBody>
      </p:sp>
      <p:grpSp>
        <p:nvGrpSpPr>
          <p:cNvPr id="55" name="Group 54"/>
          <p:cNvGrpSpPr/>
          <p:nvPr/>
        </p:nvGrpSpPr>
        <p:grpSpPr>
          <a:xfrm>
            <a:off x="6804248" y="185259"/>
            <a:ext cx="2225253" cy="972000"/>
            <a:chOff x="6804248" y="185259"/>
            <a:chExt cx="2225253" cy="972000"/>
          </a:xfrm>
        </p:grpSpPr>
        <p:grpSp>
          <p:nvGrpSpPr>
            <p:cNvPr id="56" name="Group 55"/>
            <p:cNvGrpSpPr>
              <a:grpSpLocks noChangeAspect="1"/>
            </p:cNvGrpSpPr>
            <p:nvPr/>
          </p:nvGrpSpPr>
          <p:grpSpPr>
            <a:xfrm rot="9085032">
              <a:off x="8064264" y="185259"/>
              <a:ext cx="965237" cy="972000"/>
              <a:chOff x="3170635" y="3163116"/>
              <a:chExt cx="2730722" cy="2749860"/>
            </a:xfrm>
          </p:grpSpPr>
          <p:pic>
            <p:nvPicPr>
              <p:cNvPr id="58"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59"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60"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61" name="Oval 6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7" name="TextBox 5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62" name="Group 61"/>
          <p:cNvGrpSpPr/>
          <p:nvPr/>
        </p:nvGrpSpPr>
        <p:grpSpPr>
          <a:xfrm>
            <a:off x="17368" y="6134044"/>
            <a:ext cx="9750817" cy="895356"/>
            <a:chOff x="17368" y="6134044"/>
            <a:chExt cx="9750817" cy="895356"/>
          </a:xfrm>
        </p:grpSpPr>
        <p:pic>
          <p:nvPicPr>
            <p:cNvPr id="63"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4"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65"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755190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058" y="2084856"/>
            <a:ext cx="6043825" cy="3576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919907" y="1320376"/>
            <a:ext cx="3118997" cy="461665"/>
          </a:xfrm>
          <a:prstGeom prst="rect">
            <a:avLst/>
          </a:prstGeom>
          <a:noFill/>
        </p:spPr>
        <p:txBody>
          <a:bodyPr wrap="square" rtlCol="0">
            <a:spAutoFit/>
          </a:bodyPr>
          <a:lstStyle/>
          <a:p>
            <a:r>
              <a:rPr lang="en-GB" sz="2400" b="1" dirty="0" smtClean="0">
                <a:latin typeface="Arial" pitchFamily="34" charset="0"/>
                <a:cs typeface="Arial" pitchFamily="34" charset="0"/>
              </a:rPr>
              <a:t>CO2 Separation</a:t>
            </a:r>
            <a:endParaRPr lang="en-GB" sz="2400" b="1" dirty="0">
              <a:latin typeface="Arial" pitchFamily="34" charset="0"/>
              <a:cs typeface="Arial" pitchFamily="34" charset="0"/>
            </a:endParaRPr>
          </a:p>
        </p:txBody>
      </p:sp>
      <p:sp>
        <p:nvSpPr>
          <p:cNvPr id="14" name="TextBox 13"/>
          <p:cNvSpPr txBox="1"/>
          <p:nvPr/>
        </p:nvSpPr>
        <p:spPr>
          <a:xfrm>
            <a:off x="7323883" y="3534498"/>
            <a:ext cx="1152127" cy="338554"/>
          </a:xfrm>
          <a:prstGeom prst="rect">
            <a:avLst/>
          </a:prstGeom>
          <a:noFill/>
        </p:spPr>
        <p:txBody>
          <a:bodyPr wrap="square" rtlCol="0">
            <a:spAutoFit/>
          </a:bodyPr>
          <a:lstStyle/>
          <a:p>
            <a:r>
              <a:rPr lang="en-GB" sz="1600" b="1" dirty="0" smtClean="0"/>
              <a:t>CO2</a:t>
            </a:r>
            <a:endParaRPr lang="en-GB" sz="1600" b="1" dirty="0"/>
          </a:p>
        </p:txBody>
      </p:sp>
      <p:grpSp>
        <p:nvGrpSpPr>
          <p:cNvPr id="22" name="Group 21"/>
          <p:cNvGrpSpPr/>
          <p:nvPr/>
        </p:nvGrpSpPr>
        <p:grpSpPr>
          <a:xfrm>
            <a:off x="6804248" y="185259"/>
            <a:ext cx="2225253" cy="972000"/>
            <a:chOff x="6804248" y="185259"/>
            <a:chExt cx="2225253" cy="972000"/>
          </a:xfrm>
        </p:grpSpPr>
        <p:grpSp>
          <p:nvGrpSpPr>
            <p:cNvPr id="23" name="Group 22"/>
            <p:cNvGrpSpPr>
              <a:grpSpLocks noChangeAspect="1"/>
            </p:cNvGrpSpPr>
            <p:nvPr/>
          </p:nvGrpSpPr>
          <p:grpSpPr>
            <a:xfrm rot="9085032">
              <a:off x="8064264" y="185259"/>
              <a:ext cx="965237" cy="972000"/>
              <a:chOff x="3170635" y="3163116"/>
              <a:chExt cx="2730722" cy="2749860"/>
            </a:xfrm>
          </p:grpSpPr>
          <p:pic>
            <p:nvPicPr>
              <p:cNvPr id="25"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26"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7"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8" name="Oval 27"/>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29" name="Group 28"/>
          <p:cNvGrpSpPr/>
          <p:nvPr/>
        </p:nvGrpSpPr>
        <p:grpSpPr>
          <a:xfrm>
            <a:off x="17368" y="6134044"/>
            <a:ext cx="9750817" cy="895356"/>
            <a:chOff x="17368" y="6134044"/>
            <a:chExt cx="9750817" cy="895356"/>
          </a:xfrm>
        </p:grpSpPr>
        <p:pic>
          <p:nvPicPr>
            <p:cNvPr id="30"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69533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sp>
        <p:nvSpPr>
          <p:cNvPr id="5" name="Rectangle 4"/>
          <p:cNvSpPr/>
          <p:nvPr/>
        </p:nvSpPr>
        <p:spPr>
          <a:xfrm>
            <a:off x="-36512" y="548680"/>
            <a:ext cx="9180512" cy="630932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0" y="48267"/>
            <a:ext cx="8712968" cy="1077218"/>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2400" b="1" dirty="0" smtClean="0">
              <a:latin typeface="Arial" pitchFamily="34" charset="0"/>
              <a:cs typeface="Arial" pitchFamily="34" charset="0"/>
            </a:endParaRPr>
          </a:p>
          <a:p>
            <a:pPr algn="ctr"/>
            <a:endParaRPr lang="en-GB" sz="2400" b="1" dirty="0">
              <a:latin typeface="Arial" pitchFamily="34" charset="0"/>
              <a:cs typeface="Arial" pitchFamily="34" charset="0"/>
            </a:endParaRPr>
          </a:p>
        </p:txBody>
      </p:sp>
      <p:sp>
        <p:nvSpPr>
          <p:cNvPr id="6" name="TextBox 5"/>
          <p:cNvSpPr txBox="1"/>
          <p:nvPr/>
        </p:nvSpPr>
        <p:spPr>
          <a:xfrm>
            <a:off x="3493903" y="1132165"/>
            <a:ext cx="3118997" cy="400110"/>
          </a:xfrm>
          <a:prstGeom prst="rect">
            <a:avLst/>
          </a:prstGeom>
          <a:noFill/>
        </p:spPr>
        <p:txBody>
          <a:bodyPr wrap="square" rtlCol="0">
            <a:spAutoFit/>
          </a:bodyPr>
          <a:lstStyle/>
          <a:p>
            <a:r>
              <a:rPr lang="en-GB" sz="2000" dirty="0" smtClean="0">
                <a:latin typeface="Arial" pitchFamily="34" charset="0"/>
                <a:cs typeface="Arial" pitchFamily="34" charset="0"/>
              </a:rPr>
              <a:t>CO2 Separation</a:t>
            </a:r>
            <a:endParaRPr lang="en-GB" sz="2000" dirty="0">
              <a:latin typeface="Arial" pitchFamily="34" charset="0"/>
              <a:cs typeface="Arial" pitchFamily="34" charset="0"/>
            </a:endParaRPr>
          </a:p>
        </p:txBody>
      </p:sp>
      <p:grpSp>
        <p:nvGrpSpPr>
          <p:cNvPr id="76" name="Group 75"/>
          <p:cNvGrpSpPr/>
          <p:nvPr/>
        </p:nvGrpSpPr>
        <p:grpSpPr>
          <a:xfrm>
            <a:off x="6804248" y="185259"/>
            <a:ext cx="2225253" cy="972000"/>
            <a:chOff x="6804248" y="185259"/>
            <a:chExt cx="2225253" cy="972000"/>
          </a:xfrm>
        </p:grpSpPr>
        <p:grpSp>
          <p:nvGrpSpPr>
            <p:cNvPr id="77" name="Group 76"/>
            <p:cNvGrpSpPr>
              <a:grpSpLocks noChangeAspect="1"/>
            </p:cNvGrpSpPr>
            <p:nvPr/>
          </p:nvGrpSpPr>
          <p:grpSpPr>
            <a:xfrm rot="9085032">
              <a:off x="8064264" y="185259"/>
              <a:ext cx="965237" cy="972000"/>
              <a:chOff x="3170635" y="3163116"/>
              <a:chExt cx="2730722" cy="2749860"/>
            </a:xfrm>
          </p:grpSpPr>
          <p:pic>
            <p:nvPicPr>
              <p:cNvPr id="79"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80"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81"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82" name="Oval 81"/>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8" name="TextBox 77"/>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aphicFrame>
        <p:nvGraphicFramePr>
          <p:cNvPr id="83" name="Table 82"/>
          <p:cNvGraphicFramePr>
            <a:graphicFrameLocks noGrp="1"/>
          </p:cNvGraphicFramePr>
          <p:nvPr>
            <p:extLst>
              <p:ext uri="{D42A27DB-BD31-4B8C-83A1-F6EECF244321}">
                <p14:modId xmlns:p14="http://schemas.microsoft.com/office/powerpoint/2010/main" val="1117005489"/>
              </p:ext>
            </p:extLst>
          </p:nvPr>
        </p:nvGraphicFramePr>
        <p:xfrm>
          <a:off x="77686" y="1628800"/>
          <a:ext cx="8814795" cy="2851336"/>
        </p:xfrm>
        <a:graphic>
          <a:graphicData uri="http://schemas.openxmlformats.org/drawingml/2006/table">
            <a:tbl>
              <a:tblPr firstRow="1" bandRow="1">
                <a:tableStyleId>{5C22544A-7EE6-4342-B048-85BDC9FD1C3A}</a:tableStyleId>
              </a:tblPr>
              <a:tblGrid>
                <a:gridCol w="2151882"/>
                <a:gridCol w="1415054"/>
                <a:gridCol w="1132044"/>
                <a:gridCol w="1344301"/>
                <a:gridCol w="1385757"/>
                <a:gridCol w="1385757"/>
              </a:tblGrid>
              <a:tr h="709521">
                <a:tc>
                  <a:txBody>
                    <a:bodyPr/>
                    <a:lstStyle/>
                    <a:p>
                      <a:pPr algn="ctr"/>
                      <a:r>
                        <a:rPr lang="en-GB" dirty="0" smtClean="0"/>
                        <a:t>Technology</a:t>
                      </a:r>
                      <a:endParaRPr lang="en-GB" dirty="0"/>
                    </a:p>
                  </a:txBody>
                  <a:tcPr anchor="ctr"/>
                </a:tc>
                <a:tc>
                  <a:txBody>
                    <a:bodyPr/>
                    <a:lstStyle/>
                    <a:p>
                      <a:pPr algn="ctr"/>
                      <a:r>
                        <a:rPr lang="en-GB" dirty="0" smtClean="0"/>
                        <a:t>Applicability</a:t>
                      </a:r>
                      <a:endParaRPr lang="en-GB" dirty="0"/>
                    </a:p>
                  </a:txBody>
                  <a:tcPr anchor="ctr"/>
                </a:tc>
                <a:tc>
                  <a:txBody>
                    <a:bodyPr/>
                    <a:lstStyle/>
                    <a:p>
                      <a:pPr algn="ctr"/>
                      <a:r>
                        <a:rPr lang="en-GB" dirty="0" smtClean="0"/>
                        <a:t>Reliability</a:t>
                      </a:r>
                      <a:endParaRPr lang="en-GB" dirty="0"/>
                    </a:p>
                  </a:txBody>
                  <a:tcPr anchor="ctr"/>
                </a:tc>
                <a:tc>
                  <a:txBody>
                    <a:bodyPr/>
                    <a:lstStyle/>
                    <a:p>
                      <a:pPr algn="ctr"/>
                      <a:r>
                        <a:rPr lang="en-GB" dirty="0" smtClean="0"/>
                        <a:t>Modularity</a:t>
                      </a:r>
                      <a:endParaRPr lang="en-GB" dirty="0"/>
                    </a:p>
                  </a:txBody>
                  <a:tcPr anchor="ctr"/>
                </a:tc>
                <a:tc>
                  <a:txBody>
                    <a:bodyPr/>
                    <a:lstStyle/>
                    <a:p>
                      <a:pPr algn="ctr"/>
                      <a:r>
                        <a:rPr lang="en-GB" dirty="0" smtClean="0"/>
                        <a:t>Resupply</a:t>
                      </a:r>
                      <a:endParaRPr lang="en-GB" dirty="0"/>
                    </a:p>
                  </a:txBody>
                  <a:tcPr anchor="ctr"/>
                </a:tc>
                <a:tc>
                  <a:txBody>
                    <a:bodyPr/>
                    <a:lstStyle/>
                    <a:p>
                      <a:pPr algn="ctr"/>
                      <a:r>
                        <a:rPr lang="en-GB" dirty="0" smtClean="0"/>
                        <a:t>Safety</a:t>
                      </a:r>
                      <a:endParaRPr lang="en-GB" dirty="0"/>
                    </a:p>
                  </a:txBody>
                  <a:tcPr anchor="ctr"/>
                </a:tc>
              </a:tr>
              <a:tr h="553565">
                <a:tc>
                  <a:txBody>
                    <a:bodyPr/>
                    <a:lstStyle/>
                    <a:p>
                      <a:pPr algn="ctr"/>
                      <a:r>
                        <a:rPr lang="en-GB" dirty="0" smtClean="0"/>
                        <a:t>TSA</a:t>
                      </a: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r h="547294">
                <a:tc>
                  <a:txBody>
                    <a:bodyPr/>
                    <a:lstStyle/>
                    <a:p>
                      <a:pPr algn="ctr"/>
                      <a:r>
                        <a:rPr lang="en-GB" dirty="0" smtClean="0"/>
                        <a:t>MEA Absorption</a:t>
                      </a: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r h="525841">
                <a:tc>
                  <a:txBody>
                    <a:bodyPr/>
                    <a:lstStyle/>
                    <a:p>
                      <a:pPr algn="ctr"/>
                      <a:r>
                        <a:rPr lang="en-GB" dirty="0" smtClean="0"/>
                        <a:t>PSA</a:t>
                      </a:r>
                      <a:endParaRPr lang="en-GB" dirty="0"/>
                    </a:p>
                  </a:txBody>
                  <a:tcPr anchor="ctr"/>
                </a:tc>
                <a:tc>
                  <a:txBody>
                    <a:bodyPr/>
                    <a:lstStyle/>
                    <a:p>
                      <a:pPr algn="ctr"/>
                      <a:endParaRPr lang="en-GB" dirty="0"/>
                    </a:p>
                  </a:txBody>
                  <a:tcPr anchor="ctr"/>
                </a:tc>
                <a:tc>
                  <a:txBody>
                    <a:bodyPr/>
                    <a:lstStyle/>
                    <a:p>
                      <a:pPr algn="ctr"/>
                      <a:endParaRPr lang="en-GB" sz="2400" dirty="0"/>
                    </a:p>
                  </a:txBody>
                  <a:tcPr anchor="ctr"/>
                </a:tc>
                <a:tc>
                  <a:txBody>
                    <a:bodyPr/>
                    <a:lstStyle/>
                    <a:p>
                      <a:pPr algn="ctr"/>
                      <a:endParaRPr lang="en-GB" dirty="0"/>
                    </a:p>
                  </a:txBody>
                  <a:tcPr anchor="ctr"/>
                </a:tc>
                <a:tc>
                  <a:txBody>
                    <a:bodyPr/>
                    <a:lstStyle/>
                    <a:p>
                      <a:pPr algn="ctr"/>
                      <a:endParaRPr lang="en-GB" sz="2400" dirty="0"/>
                    </a:p>
                  </a:txBody>
                  <a:tcPr anchor="ctr"/>
                </a:tc>
                <a:tc>
                  <a:txBody>
                    <a:bodyPr/>
                    <a:lstStyle/>
                    <a:p>
                      <a:pPr algn="ctr"/>
                      <a:endParaRPr lang="en-GB" sz="2400" dirty="0"/>
                    </a:p>
                  </a:txBody>
                  <a:tcPr anchor="ctr"/>
                </a:tc>
              </a:tr>
              <a:tr h="515115">
                <a:tc>
                  <a:txBody>
                    <a:bodyPr/>
                    <a:lstStyle/>
                    <a:p>
                      <a:pPr algn="ctr"/>
                      <a:r>
                        <a:rPr lang="en-GB" dirty="0" smtClean="0"/>
                        <a:t>Sorbents</a:t>
                      </a: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bl>
          </a:graphicData>
        </a:graphic>
      </p:graphicFrame>
      <p:pic>
        <p:nvPicPr>
          <p:cNvPr id="84" name="Picture 8" descr="http://www.clker.com/cliparts/1/1/9/2/12065738771352376078Arnoud999_Right_or_wrong_5.svg.me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5881" y="402690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89115" y="2484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4340" y="295859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4732"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30205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3251"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40030" y="246172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0863"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6679"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03567" y="246172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6679" y="300783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2480066"/>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55476" y="304518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89114" y="351938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47615"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03531" y="406309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22711" y="35453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71126" y="24507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8" descr="http://www.clker.com/cliparts/1/1/9/2/12065738771352376078Arnoud999_Right_or_wrong_5.svg.me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5938" y="3018714"/>
            <a:ext cx="321929" cy="321929"/>
          </a:xfrm>
          <a:prstGeom prst="rect">
            <a:avLst/>
          </a:prstGeom>
          <a:noFill/>
          <a:extLst>
            <a:ext uri="{909E8E84-426E-40DD-AFC4-6F175D3DCCD1}">
              <a14:hiddenFill xmlns:a14="http://schemas.microsoft.com/office/drawing/2010/main">
                <a:solidFill>
                  <a:srgbClr val="FFFFFF"/>
                </a:solidFill>
              </a14:hiddenFill>
            </a:ext>
          </a:extLst>
        </p:spPr>
      </p:pic>
      <p:grpSp>
        <p:nvGrpSpPr>
          <p:cNvPr id="104" name="Group 103"/>
          <p:cNvGrpSpPr/>
          <p:nvPr/>
        </p:nvGrpSpPr>
        <p:grpSpPr>
          <a:xfrm>
            <a:off x="17368" y="6134044"/>
            <a:ext cx="9750817" cy="895356"/>
            <a:chOff x="17368" y="6134044"/>
            <a:chExt cx="9750817" cy="895356"/>
          </a:xfrm>
        </p:grpSpPr>
        <p:pic>
          <p:nvPicPr>
            <p:cNvPr id="105"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6"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7"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10909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sp>
        <p:nvSpPr>
          <p:cNvPr id="5" name="Rectangle 4"/>
          <p:cNvSpPr/>
          <p:nvPr/>
        </p:nvSpPr>
        <p:spPr>
          <a:xfrm>
            <a:off x="-36512" y="548680"/>
            <a:ext cx="9180512" cy="63367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TextBox 67"/>
          <p:cNvSpPr txBox="1"/>
          <p:nvPr/>
        </p:nvSpPr>
        <p:spPr>
          <a:xfrm>
            <a:off x="0" y="48267"/>
            <a:ext cx="8712968" cy="1077218"/>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2400" b="1" dirty="0" smtClean="0">
              <a:latin typeface="Arial" pitchFamily="34" charset="0"/>
              <a:cs typeface="Arial" pitchFamily="34" charset="0"/>
            </a:endParaRPr>
          </a:p>
          <a:p>
            <a:pPr algn="ctr"/>
            <a:endParaRPr lang="en-GB" sz="2400" b="1" dirty="0">
              <a:latin typeface="Arial" pitchFamily="34" charset="0"/>
              <a:cs typeface="Arial" pitchFamily="34" charset="0"/>
            </a:endParaRPr>
          </a:p>
        </p:txBody>
      </p:sp>
      <p:sp>
        <p:nvSpPr>
          <p:cNvPr id="69" name="TextBox 68"/>
          <p:cNvSpPr txBox="1"/>
          <p:nvPr/>
        </p:nvSpPr>
        <p:spPr>
          <a:xfrm>
            <a:off x="3493903" y="1132165"/>
            <a:ext cx="3118997" cy="400110"/>
          </a:xfrm>
          <a:prstGeom prst="rect">
            <a:avLst/>
          </a:prstGeom>
          <a:noFill/>
        </p:spPr>
        <p:txBody>
          <a:bodyPr wrap="square" rtlCol="0">
            <a:spAutoFit/>
          </a:bodyPr>
          <a:lstStyle/>
          <a:p>
            <a:r>
              <a:rPr lang="en-GB" sz="2000" dirty="0" smtClean="0">
                <a:latin typeface="Arial" pitchFamily="34" charset="0"/>
                <a:cs typeface="Arial" pitchFamily="34" charset="0"/>
              </a:rPr>
              <a:t>CO2 Separation</a:t>
            </a:r>
            <a:endParaRPr lang="en-GB" sz="2000" dirty="0">
              <a:latin typeface="Arial" pitchFamily="34" charset="0"/>
              <a:cs typeface="Arial" pitchFamily="34" charset="0"/>
            </a:endParaRPr>
          </a:p>
        </p:txBody>
      </p:sp>
      <p:grpSp>
        <p:nvGrpSpPr>
          <p:cNvPr id="78" name="Group 77"/>
          <p:cNvGrpSpPr/>
          <p:nvPr/>
        </p:nvGrpSpPr>
        <p:grpSpPr>
          <a:xfrm>
            <a:off x="6804248" y="185259"/>
            <a:ext cx="2225253" cy="972000"/>
            <a:chOff x="6804248" y="185259"/>
            <a:chExt cx="2225253" cy="972000"/>
          </a:xfrm>
        </p:grpSpPr>
        <p:grpSp>
          <p:nvGrpSpPr>
            <p:cNvPr id="79" name="Group 78"/>
            <p:cNvGrpSpPr>
              <a:grpSpLocks noChangeAspect="1"/>
            </p:cNvGrpSpPr>
            <p:nvPr/>
          </p:nvGrpSpPr>
          <p:grpSpPr>
            <a:xfrm rot="9085032">
              <a:off x="8064264" y="185259"/>
              <a:ext cx="965237" cy="972000"/>
              <a:chOff x="3170635" y="3163116"/>
              <a:chExt cx="2730722" cy="2749860"/>
            </a:xfrm>
          </p:grpSpPr>
          <p:pic>
            <p:nvPicPr>
              <p:cNvPr id="81"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82"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83"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84" name="Oval 83"/>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0" name="TextBox 79"/>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aphicFrame>
        <p:nvGraphicFramePr>
          <p:cNvPr id="85" name="Table 84"/>
          <p:cNvGraphicFramePr>
            <a:graphicFrameLocks noGrp="1"/>
          </p:cNvGraphicFramePr>
          <p:nvPr>
            <p:extLst>
              <p:ext uri="{D42A27DB-BD31-4B8C-83A1-F6EECF244321}">
                <p14:modId xmlns:p14="http://schemas.microsoft.com/office/powerpoint/2010/main" val="587749134"/>
              </p:ext>
            </p:extLst>
          </p:nvPr>
        </p:nvGraphicFramePr>
        <p:xfrm>
          <a:off x="77686" y="1628800"/>
          <a:ext cx="8814795" cy="2851336"/>
        </p:xfrm>
        <a:graphic>
          <a:graphicData uri="http://schemas.openxmlformats.org/drawingml/2006/table">
            <a:tbl>
              <a:tblPr firstRow="1" bandRow="1">
                <a:tableStyleId>{5C22544A-7EE6-4342-B048-85BDC9FD1C3A}</a:tableStyleId>
              </a:tblPr>
              <a:tblGrid>
                <a:gridCol w="2151882"/>
                <a:gridCol w="1415054"/>
                <a:gridCol w="1132044"/>
                <a:gridCol w="1344301"/>
                <a:gridCol w="1385757"/>
                <a:gridCol w="1385757"/>
              </a:tblGrid>
              <a:tr h="709521">
                <a:tc>
                  <a:txBody>
                    <a:bodyPr/>
                    <a:lstStyle/>
                    <a:p>
                      <a:pPr algn="ctr"/>
                      <a:r>
                        <a:rPr lang="en-GB" dirty="0" smtClean="0"/>
                        <a:t>Technology</a:t>
                      </a:r>
                      <a:endParaRPr lang="en-GB" dirty="0"/>
                    </a:p>
                  </a:txBody>
                  <a:tcPr anchor="ctr"/>
                </a:tc>
                <a:tc>
                  <a:txBody>
                    <a:bodyPr/>
                    <a:lstStyle/>
                    <a:p>
                      <a:pPr algn="ctr"/>
                      <a:r>
                        <a:rPr lang="en-GB" dirty="0" smtClean="0"/>
                        <a:t>Applicability</a:t>
                      </a:r>
                      <a:endParaRPr lang="en-GB" dirty="0"/>
                    </a:p>
                  </a:txBody>
                  <a:tcPr anchor="ctr"/>
                </a:tc>
                <a:tc>
                  <a:txBody>
                    <a:bodyPr/>
                    <a:lstStyle/>
                    <a:p>
                      <a:pPr algn="ctr"/>
                      <a:r>
                        <a:rPr lang="en-GB" dirty="0" smtClean="0"/>
                        <a:t>Reliability</a:t>
                      </a:r>
                      <a:endParaRPr lang="en-GB" dirty="0"/>
                    </a:p>
                  </a:txBody>
                  <a:tcPr anchor="ctr"/>
                </a:tc>
                <a:tc>
                  <a:txBody>
                    <a:bodyPr/>
                    <a:lstStyle/>
                    <a:p>
                      <a:pPr algn="ctr"/>
                      <a:r>
                        <a:rPr lang="en-GB" dirty="0" smtClean="0"/>
                        <a:t>Modularity</a:t>
                      </a:r>
                      <a:endParaRPr lang="en-GB" dirty="0"/>
                    </a:p>
                  </a:txBody>
                  <a:tcPr anchor="ctr"/>
                </a:tc>
                <a:tc>
                  <a:txBody>
                    <a:bodyPr/>
                    <a:lstStyle/>
                    <a:p>
                      <a:pPr algn="ctr"/>
                      <a:r>
                        <a:rPr lang="en-GB" dirty="0" smtClean="0"/>
                        <a:t>Resupply</a:t>
                      </a:r>
                      <a:endParaRPr lang="en-GB" dirty="0"/>
                    </a:p>
                  </a:txBody>
                  <a:tcPr anchor="ctr"/>
                </a:tc>
                <a:tc>
                  <a:txBody>
                    <a:bodyPr/>
                    <a:lstStyle/>
                    <a:p>
                      <a:pPr algn="ctr"/>
                      <a:r>
                        <a:rPr lang="en-GB" dirty="0" smtClean="0"/>
                        <a:t>Safety</a:t>
                      </a:r>
                      <a:endParaRPr lang="en-GB" dirty="0"/>
                    </a:p>
                  </a:txBody>
                  <a:tcPr anchor="ctr"/>
                </a:tc>
              </a:tr>
              <a:tr h="553565">
                <a:tc>
                  <a:txBody>
                    <a:bodyPr/>
                    <a:lstStyle/>
                    <a:p>
                      <a:pPr algn="ctr"/>
                      <a:r>
                        <a:rPr lang="en-GB" dirty="0" smtClean="0"/>
                        <a:t>TSA</a:t>
                      </a:r>
                      <a:endParaRPr lang="en-GB"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dirty="0"/>
                    </a:p>
                  </a:txBody>
                  <a:tcPr anchor="ctr">
                    <a:solidFill>
                      <a:srgbClr val="FFFF00"/>
                    </a:solidFill>
                  </a:tcPr>
                </a:tc>
              </a:tr>
              <a:tr h="547294">
                <a:tc>
                  <a:txBody>
                    <a:bodyPr/>
                    <a:lstStyle/>
                    <a:p>
                      <a:pPr algn="ctr"/>
                      <a:r>
                        <a:rPr lang="en-GB" dirty="0" smtClean="0"/>
                        <a:t>MEA Absorption</a:t>
                      </a: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r h="525841">
                <a:tc>
                  <a:txBody>
                    <a:bodyPr/>
                    <a:lstStyle/>
                    <a:p>
                      <a:pPr algn="ctr"/>
                      <a:r>
                        <a:rPr lang="en-GB" dirty="0" smtClean="0"/>
                        <a:t>PSA</a:t>
                      </a:r>
                      <a:endParaRPr lang="en-GB"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sz="2400" dirty="0"/>
                    </a:p>
                  </a:txBody>
                  <a:tcPr anchor="ctr">
                    <a:solidFill>
                      <a:srgbClr val="FFFF00"/>
                    </a:solidFill>
                  </a:tcPr>
                </a:tc>
                <a:tc>
                  <a:txBody>
                    <a:bodyPr/>
                    <a:lstStyle/>
                    <a:p>
                      <a:pPr algn="ctr"/>
                      <a:endParaRPr lang="en-GB" dirty="0"/>
                    </a:p>
                  </a:txBody>
                  <a:tcPr anchor="ctr">
                    <a:solidFill>
                      <a:srgbClr val="FFFF00"/>
                    </a:solidFill>
                  </a:tcPr>
                </a:tc>
                <a:tc>
                  <a:txBody>
                    <a:bodyPr/>
                    <a:lstStyle/>
                    <a:p>
                      <a:pPr algn="ctr"/>
                      <a:endParaRPr lang="en-GB" sz="2400" dirty="0"/>
                    </a:p>
                  </a:txBody>
                  <a:tcPr anchor="ctr">
                    <a:solidFill>
                      <a:srgbClr val="FFFF00"/>
                    </a:solidFill>
                  </a:tcPr>
                </a:tc>
                <a:tc>
                  <a:txBody>
                    <a:bodyPr/>
                    <a:lstStyle/>
                    <a:p>
                      <a:pPr algn="ctr"/>
                      <a:endParaRPr lang="en-GB" sz="2400" dirty="0"/>
                    </a:p>
                  </a:txBody>
                  <a:tcPr anchor="ctr">
                    <a:solidFill>
                      <a:srgbClr val="FFFF00"/>
                    </a:solidFill>
                  </a:tcPr>
                </a:tc>
              </a:tr>
              <a:tr h="515115">
                <a:tc>
                  <a:txBody>
                    <a:bodyPr/>
                    <a:lstStyle/>
                    <a:p>
                      <a:pPr algn="ctr"/>
                      <a:r>
                        <a:rPr lang="en-GB" dirty="0" smtClean="0"/>
                        <a:t>Sorbents</a:t>
                      </a: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c>
                  <a:txBody>
                    <a:bodyPr/>
                    <a:lstStyle/>
                    <a:p>
                      <a:pPr algn="ctr"/>
                      <a:endParaRPr lang="en-GB" dirty="0"/>
                    </a:p>
                  </a:txBody>
                  <a:tcPr anchor="ctr"/>
                </a:tc>
              </a:tr>
            </a:tbl>
          </a:graphicData>
        </a:graphic>
      </p:graphicFrame>
      <p:pic>
        <p:nvPicPr>
          <p:cNvPr id="86" name="Picture 8" descr="http://www.clker.com/cliparts/1/1/9/2/12065738771352376078Arnoud999_Right_or_wrong_5.svg.me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5881" y="402690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89115" y="2484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4340" y="295859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4732"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30205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3251"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40030" y="246172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0863" y="40645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6679"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03567" y="246172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6679" y="300783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2480066"/>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55476" y="304518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89114" y="351938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47615"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3410" y="354021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03531" y="406309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22711" y="354530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 descr="http://upload.wikimedia.org/wikipedia/en/e/e4/Green_tick.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71126" y="24507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8" descr="http://www.clker.com/cliparts/1/1/9/2/12065738771352376078Arnoud999_Right_or_wrong_5.svg.me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5938" y="3018714"/>
            <a:ext cx="321929" cy="321929"/>
          </a:xfrm>
          <a:prstGeom prst="rect">
            <a:avLst/>
          </a:prstGeom>
          <a:noFill/>
          <a:extLst>
            <a:ext uri="{909E8E84-426E-40DD-AFC4-6F175D3DCCD1}">
              <a14:hiddenFill xmlns:a14="http://schemas.microsoft.com/office/drawing/2010/main">
                <a:solidFill>
                  <a:srgbClr val="FFFFFF"/>
                </a:solidFill>
              </a14:hiddenFill>
            </a:ext>
          </a:extLst>
        </p:spPr>
      </p:pic>
      <p:grpSp>
        <p:nvGrpSpPr>
          <p:cNvPr id="106" name="Group 105"/>
          <p:cNvGrpSpPr/>
          <p:nvPr/>
        </p:nvGrpSpPr>
        <p:grpSpPr>
          <a:xfrm>
            <a:off x="17368" y="6134044"/>
            <a:ext cx="9750817" cy="895356"/>
            <a:chOff x="17368" y="6134044"/>
            <a:chExt cx="9750817" cy="895356"/>
          </a:xfrm>
        </p:grpSpPr>
        <p:pic>
          <p:nvPicPr>
            <p:cNvPr id="107"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8"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9"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64939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0" y="48267"/>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a:t>
            </a:r>
            <a:endParaRPr lang="en-GB" sz="2400" b="1" dirty="0" smtClean="0">
              <a:latin typeface="Arial" pitchFamily="34" charset="0"/>
              <a:cs typeface="Arial" pitchFamily="34" charset="0"/>
            </a:endParaRPr>
          </a:p>
        </p:txBody>
      </p:sp>
      <p:grpSp>
        <p:nvGrpSpPr>
          <p:cNvPr id="45" name="Group 44"/>
          <p:cNvGrpSpPr/>
          <p:nvPr/>
        </p:nvGrpSpPr>
        <p:grpSpPr>
          <a:xfrm>
            <a:off x="6804248" y="185259"/>
            <a:ext cx="2225253" cy="972000"/>
            <a:chOff x="6804248" y="185259"/>
            <a:chExt cx="2225253" cy="972000"/>
          </a:xfrm>
        </p:grpSpPr>
        <p:grpSp>
          <p:nvGrpSpPr>
            <p:cNvPr id="46" name="Group 45"/>
            <p:cNvGrpSpPr>
              <a:grpSpLocks noChangeAspect="1"/>
            </p:cNvGrpSpPr>
            <p:nvPr/>
          </p:nvGrpSpPr>
          <p:grpSpPr>
            <a:xfrm rot="9085032">
              <a:off x="8064264" y="185259"/>
              <a:ext cx="965237" cy="972000"/>
              <a:chOff x="3170635" y="3163116"/>
              <a:chExt cx="2730722" cy="2749860"/>
            </a:xfrm>
          </p:grpSpPr>
          <p:pic>
            <p:nvPicPr>
              <p:cNvPr id="48"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49"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0"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51" name="Oval 5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7" name="TextBox 4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aphicFrame>
        <p:nvGraphicFramePr>
          <p:cNvPr id="52" name="Table 51"/>
          <p:cNvGraphicFramePr>
            <a:graphicFrameLocks noGrp="1"/>
          </p:cNvGraphicFramePr>
          <p:nvPr>
            <p:extLst>
              <p:ext uri="{D42A27DB-BD31-4B8C-83A1-F6EECF244321}">
                <p14:modId xmlns:p14="http://schemas.microsoft.com/office/powerpoint/2010/main" val="565277439"/>
              </p:ext>
            </p:extLst>
          </p:nvPr>
        </p:nvGraphicFramePr>
        <p:xfrm>
          <a:off x="1927754" y="1556792"/>
          <a:ext cx="5432507" cy="4317915"/>
        </p:xfrm>
        <a:graphic>
          <a:graphicData uri="http://schemas.openxmlformats.org/drawingml/2006/table">
            <a:tbl>
              <a:tblPr firstRow="1" bandRow="1">
                <a:tableStyleId>{5C22544A-7EE6-4342-B048-85BDC9FD1C3A}</a:tableStyleId>
              </a:tblPr>
              <a:tblGrid>
                <a:gridCol w="2132478"/>
                <a:gridCol w="1502468"/>
                <a:gridCol w="1797561"/>
              </a:tblGrid>
              <a:tr h="855695">
                <a:tc>
                  <a:txBody>
                    <a:bodyPr/>
                    <a:lstStyle/>
                    <a:p>
                      <a:pPr algn="ctr"/>
                      <a:endParaRPr lang="en-GB" sz="1500" dirty="0"/>
                    </a:p>
                  </a:txBody>
                  <a:tcPr anchor="ctr"/>
                </a:tc>
                <a:tc>
                  <a:txBody>
                    <a:bodyPr/>
                    <a:lstStyle/>
                    <a:p>
                      <a:pPr algn="ctr"/>
                      <a:r>
                        <a:rPr lang="en-GB" sz="1500" dirty="0" smtClean="0"/>
                        <a:t>TSA</a:t>
                      </a:r>
                      <a:endParaRPr lang="en-GB" sz="1500" dirty="0"/>
                    </a:p>
                  </a:txBody>
                  <a:tcPr anchor="ctr"/>
                </a:tc>
                <a:tc>
                  <a:txBody>
                    <a:bodyPr/>
                    <a:lstStyle/>
                    <a:p>
                      <a:pPr algn="ctr"/>
                      <a:r>
                        <a:rPr lang="en-GB" sz="1500" dirty="0" smtClean="0"/>
                        <a:t>PSA</a:t>
                      </a:r>
                      <a:endParaRPr lang="en-GB" sz="1500" dirty="0"/>
                    </a:p>
                  </a:txBody>
                  <a:tcPr anchor="ctr"/>
                </a:tc>
              </a:tr>
              <a:tr h="693479">
                <a:tc>
                  <a:txBody>
                    <a:bodyPr/>
                    <a:lstStyle/>
                    <a:p>
                      <a:pPr algn="ctr"/>
                      <a:r>
                        <a:rPr lang="en-GB" sz="1500" dirty="0" smtClean="0"/>
                        <a:t>Resupply</a:t>
                      </a:r>
                      <a:r>
                        <a:rPr lang="en-GB" sz="1500" baseline="0" dirty="0" smtClean="0"/>
                        <a:t> </a:t>
                      </a:r>
                    </a:p>
                    <a:p>
                      <a:pPr algn="ctr"/>
                      <a:r>
                        <a:rPr lang="en-GB" sz="1500" baseline="0" dirty="0" smtClean="0"/>
                        <a:t>(kg/18 months)</a:t>
                      </a:r>
                      <a:endParaRPr lang="en-GB" sz="1500" dirty="0"/>
                    </a:p>
                  </a:txBody>
                  <a:tcPr anchor="ctr"/>
                </a:tc>
                <a:tc>
                  <a:txBody>
                    <a:bodyPr/>
                    <a:lstStyle/>
                    <a:p>
                      <a:pPr algn="ctr"/>
                      <a:r>
                        <a:rPr lang="en-GB" sz="1500" dirty="0" smtClean="0"/>
                        <a:t>0</a:t>
                      </a:r>
                      <a:endParaRPr lang="en-GB" sz="1500" dirty="0"/>
                    </a:p>
                  </a:txBody>
                  <a:tcPr anchor="ctr"/>
                </a:tc>
                <a:tc>
                  <a:txBody>
                    <a:bodyPr/>
                    <a:lstStyle/>
                    <a:p>
                      <a:pPr algn="ctr"/>
                      <a:r>
                        <a:rPr lang="en-GB" sz="1500" dirty="0" smtClean="0"/>
                        <a:t>0</a:t>
                      </a:r>
                      <a:endParaRPr lang="en-GB" sz="1500" dirty="0"/>
                    </a:p>
                  </a:txBody>
                  <a:tcPr anchor="ctr"/>
                </a:tc>
              </a:tr>
              <a:tr h="683073">
                <a:tc>
                  <a:txBody>
                    <a:bodyPr/>
                    <a:lstStyle/>
                    <a:p>
                      <a:pPr algn="ctr"/>
                      <a:r>
                        <a:rPr lang="en-GB" sz="1500" dirty="0" smtClean="0"/>
                        <a:t>Relative efficiency</a:t>
                      </a:r>
                      <a:r>
                        <a:rPr lang="en-GB" sz="1500" baseline="0" dirty="0" smtClean="0"/>
                        <a:t> at low CO2 concentrations</a:t>
                      </a:r>
                      <a:endParaRPr lang="en-GB" sz="1500" dirty="0"/>
                    </a:p>
                  </a:txBody>
                  <a:tcPr anchor="ctr"/>
                </a:tc>
                <a:tc>
                  <a:txBody>
                    <a:bodyPr/>
                    <a:lstStyle/>
                    <a:p>
                      <a:pPr algn="ctr"/>
                      <a:r>
                        <a:rPr lang="en-GB" sz="1500" dirty="0" smtClean="0"/>
                        <a:t>High</a:t>
                      </a:r>
                      <a:endParaRPr lang="en-GB" sz="1500" dirty="0"/>
                    </a:p>
                  </a:txBody>
                  <a:tcPr anchor="ctr"/>
                </a:tc>
                <a:tc>
                  <a:txBody>
                    <a:bodyPr/>
                    <a:lstStyle/>
                    <a:p>
                      <a:pPr algn="ctr"/>
                      <a:r>
                        <a:rPr lang="en-GB" sz="1500" dirty="0" smtClean="0"/>
                        <a:t>Low</a:t>
                      </a:r>
                      <a:endParaRPr lang="en-GB" sz="1500" dirty="0"/>
                    </a:p>
                  </a:txBody>
                  <a:tcPr anchor="ctr"/>
                </a:tc>
              </a:tr>
              <a:tr h="538778">
                <a:tc>
                  <a:txBody>
                    <a:bodyPr/>
                    <a:lstStyle/>
                    <a:p>
                      <a:pPr algn="ctr"/>
                      <a:r>
                        <a:rPr lang="en-GB" sz="1500" dirty="0" smtClean="0"/>
                        <a:t>Relative capital cost</a:t>
                      </a:r>
                      <a:endParaRPr lang="en-GB" sz="1500" dirty="0"/>
                    </a:p>
                  </a:txBody>
                  <a:tcPr anchor="ctr"/>
                </a:tc>
                <a:tc>
                  <a:txBody>
                    <a:bodyPr/>
                    <a:lstStyle/>
                    <a:p>
                      <a:pPr algn="ctr"/>
                      <a:r>
                        <a:rPr lang="en-GB" sz="1500" dirty="0" smtClean="0"/>
                        <a:t>High</a:t>
                      </a:r>
                      <a:endParaRPr lang="en-GB" sz="1500" dirty="0"/>
                    </a:p>
                  </a:txBody>
                  <a:tcPr anchor="ctr"/>
                </a:tc>
                <a:tc>
                  <a:txBody>
                    <a:bodyPr/>
                    <a:lstStyle/>
                    <a:p>
                      <a:pPr algn="ctr"/>
                      <a:r>
                        <a:rPr lang="en-GB" sz="1500" dirty="0" smtClean="0"/>
                        <a:t>Low</a:t>
                      </a:r>
                      <a:endParaRPr lang="en-GB" sz="1500" dirty="0"/>
                    </a:p>
                  </a:txBody>
                  <a:tcPr anchor="ctr"/>
                </a:tc>
              </a:tr>
              <a:tr h="469334">
                <a:tc>
                  <a:txBody>
                    <a:bodyPr/>
                    <a:lstStyle/>
                    <a:p>
                      <a:pPr algn="ctr"/>
                      <a:r>
                        <a:rPr lang="en-GB" sz="1500" dirty="0" smtClean="0"/>
                        <a:t>Relative</a:t>
                      </a:r>
                      <a:r>
                        <a:rPr lang="en-GB" sz="1500" baseline="0" dirty="0" smtClean="0"/>
                        <a:t> o</a:t>
                      </a:r>
                      <a:r>
                        <a:rPr lang="en-GB" sz="1500" dirty="0" smtClean="0"/>
                        <a:t>perating cost</a:t>
                      </a:r>
                      <a:endParaRPr lang="en-GB" sz="1500" dirty="0"/>
                    </a:p>
                  </a:txBody>
                  <a:tcPr anchor="ctr"/>
                </a:tc>
                <a:tc>
                  <a:txBody>
                    <a:bodyPr/>
                    <a:lstStyle/>
                    <a:p>
                      <a:pPr algn="ctr"/>
                      <a:r>
                        <a:rPr lang="en-GB" sz="1500" dirty="0" smtClean="0"/>
                        <a:t>Low</a:t>
                      </a:r>
                      <a:endParaRPr lang="en-GB" sz="1500" dirty="0"/>
                    </a:p>
                  </a:txBody>
                  <a:tcPr anchor="ctr"/>
                </a:tc>
                <a:tc>
                  <a:txBody>
                    <a:bodyPr/>
                    <a:lstStyle/>
                    <a:p>
                      <a:pPr algn="ctr"/>
                      <a:r>
                        <a:rPr lang="en-GB" sz="1500" dirty="0" smtClean="0"/>
                        <a:t>High</a:t>
                      </a:r>
                      <a:endParaRPr lang="en-GB" sz="1500" dirty="0"/>
                    </a:p>
                  </a:txBody>
                  <a:tcPr anchor="ctr"/>
                </a:tc>
              </a:tr>
              <a:tr h="538778">
                <a:tc>
                  <a:txBody>
                    <a:bodyPr/>
                    <a:lstStyle/>
                    <a:p>
                      <a:pPr algn="ctr"/>
                      <a:r>
                        <a:rPr lang="en-GB" sz="1500" dirty="0" smtClean="0"/>
                        <a:t>Recovery rate (%)</a:t>
                      </a:r>
                      <a:endParaRPr lang="en-GB" sz="1500" dirty="0"/>
                    </a:p>
                  </a:txBody>
                  <a:tcPr anchor="ctr"/>
                </a:tc>
                <a:tc>
                  <a:txBody>
                    <a:bodyPr/>
                    <a:lstStyle/>
                    <a:p>
                      <a:pPr algn="ctr"/>
                      <a:r>
                        <a:rPr lang="en-GB" sz="1500" dirty="0" smtClean="0"/>
                        <a:t>-</a:t>
                      </a:r>
                      <a:endParaRPr lang="en-GB" sz="1500" dirty="0"/>
                    </a:p>
                  </a:txBody>
                  <a:tcPr anchor="ctr"/>
                </a:tc>
                <a:tc>
                  <a:txBody>
                    <a:bodyPr/>
                    <a:lstStyle/>
                    <a:p>
                      <a:pPr algn="ctr"/>
                      <a:r>
                        <a:rPr lang="en-GB" sz="1500" dirty="0" smtClean="0"/>
                        <a:t>95*</a:t>
                      </a:r>
                      <a:endParaRPr lang="en-GB" sz="1500" dirty="0"/>
                    </a:p>
                  </a:txBody>
                  <a:tcPr anchor="ctr"/>
                </a:tc>
              </a:tr>
              <a:tr h="538778">
                <a:tc>
                  <a:txBody>
                    <a:bodyPr/>
                    <a:lstStyle/>
                    <a:p>
                      <a:pPr algn="ctr"/>
                      <a:r>
                        <a:rPr lang="en-GB" sz="1500" dirty="0" smtClean="0"/>
                        <a:t>Maintenance (years)</a:t>
                      </a:r>
                      <a:endParaRPr lang="en-GB" sz="1500" dirty="0"/>
                    </a:p>
                  </a:txBody>
                  <a:tcPr anchor="ctr"/>
                </a:tc>
                <a:tc>
                  <a:txBody>
                    <a:bodyPr/>
                    <a:lstStyle/>
                    <a:p>
                      <a:pPr algn="ctr"/>
                      <a:r>
                        <a:rPr lang="en-GB" sz="1500" dirty="0" smtClean="0"/>
                        <a:t>3-5 </a:t>
                      </a:r>
                      <a:endParaRPr lang="en-GB" sz="1500" dirty="0"/>
                    </a:p>
                  </a:txBody>
                  <a:tcPr anchor="ctr"/>
                </a:tc>
                <a:tc>
                  <a:txBody>
                    <a:bodyPr/>
                    <a:lstStyle/>
                    <a:p>
                      <a:pPr algn="ctr"/>
                      <a:r>
                        <a:rPr lang="en-GB" sz="1500" dirty="0" smtClean="0"/>
                        <a:t>3-5</a:t>
                      </a:r>
                      <a:endParaRPr lang="en-GB" sz="1500" dirty="0"/>
                    </a:p>
                  </a:txBody>
                  <a:tcPr anchor="ctr"/>
                </a:tc>
              </a:tr>
            </a:tbl>
          </a:graphicData>
        </a:graphic>
      </p:graphicFrame>
      <p:grpSp>
        <p:nvGrpSpPr>
          <p:cNvPr id="53" name="Group 52"/>
          <p:cNvGrpSpPr/>
          <p:nvPr/>
        </p:nvGrpSpPr>
        <p:grpSpPr>
          <a:xfrm>
            <a:off x="17368" y="6134044"/>
            <a:ext cx="9750817" cy="895356"/>
            <a:chOff x="17368" y="6134044"/>
            <a:chExt cx="9750817" cy="895356"/>
          </a:xfrm>
        </p:grpSpPr>
        <p:pic>
          <p:nvPicPr>
            <p:cNvPr id="54"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5"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56"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48301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0" y="48267"/>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a:t>
            </a:r>
            <a:endParaRPr lang="en-GB" sz="2400" b="1" dirty="0" smtClean="0">
              <a:latin typeface="Arial" pitchFamily="34" charset="0"/>
              <a:cs typeface="Arial" pitchFamily="34" charset="0"/>
            </a:endParaRPr>
          </a:p>
        </p:txBody>
      </p:sp>
      <p:grpSp>
        <p:nvGrpSpPr>
          <p:cNvPr id="45" name="Group 44"/>
          <p:cNvGrpSpPr/>
          <p:nvPr/>
        </p:nvGrpSpPr>
        <p:grpSpPr>
          <a:xfrm>
            <a:off x="6804248" y="185259"/>
            <a:ext cx="2225253" cy="972000"/>
            <a:chOff x="6804248" y="185259"/>
            <a:chExt cx="2225253" cy="972000"/>
          </a:xfrm>
        </p:grpSpPr>
        <p:grpSp>
          <p:nvGrpSpPr>
            <p:cNvPr id="46" name="Group 45"/>
            <p:cNvGrpSpPr>
              <a:grpSpLocks noChangeAspect="1"/>
            </p:cNvGrpSpPr>
            <p:nvPr/>
          </p:nvGrpSpPr>
          <p:grpSpPr>
            <a:xfrm rot="9085032">
              <a:off x="8064264" y="185259"/>
              <a:ext cx="965237" cy="972000"/>
              <a:chOff x="3170635" y="3163116"/>
              <a:chExt cx="2730722" cy="2749860"/>
            </a:xfrm>
          </p:grpSpPr>
          <p:pic>
            <p:nvPicPr>
              <p:cNvPr id="48"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49"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0"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51" name="Oval 5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7" name="TextBox 4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aphicFrame>
        <p:nvGraphicFramePr>
          <p:cNvPr id="52" name="Table 51"/>
          <p:cNvGraphicFramePr>
            <a:graphicFrameLocks noGrp="1"/>
          </p:cNvGraphicFramePr>
          <p:nvPr>
            <p:extLst>
              <p:ext uri="{D42A27DB-BD31-4B8C-83A1-F6EECF244321}">
                <p14:modId xmlns:p14="http://schemas.microsoft.com/office/powerpoint/2010/main" val="85846143"/>
              </p:ext>
            </p:extLst>
          </p:nvPr>
        </p:nvGraphicFramePr>
        <p:xfrm>
          <a:off x="1927754" y="1556792"/>
          <a:ext cx="5432507" cy="4317915"/>
        </p:xfrm>
        <a:graphic>
          <a:graphicData uri="http://schemas.openxmlformats.org/drawingml/2006/table">
            <a:tbl>
              <a:tblPr firstRow="1" bandRow="1">
                <a:tableStyleId>{5C22544A-7EE6-4342-B048-85BDC9FD1C3A}</a:tableStyleId>
              </a:tblPr>
              <a:tblGrid>
                <a:gridCol w="2132478"/>
                <a:gridCol w="1502468"/>
                <a:gridCol w="1797561"/>
              </a:tblGrid>
              <a:tr h="855695">
                <a:tc>
                  <a:txBody>
                    <a:bodyPr/>
                    <a:lstStyle/>
                    <a:p>
                      <a:pPr algn="ctr"/>
                      <a:endParaRPr lang="en-GB" sz="1500" dirty="0"/>
                    </a:p>
                  </a:txBody>
                  <a:tcPr anchor="ctr"/>
                </a:tc>
                <a:tc>
                  <a:txBody>
                    <a:bodyPr/>
                    <a:lstStyle/>
                    <a:p>
                      <a:pPr algn="ctr"/>
                      <a:r>
                        <a:rPr lang="en-GB" sz="1500" dirty="0" smtClean="0"/>
                        <a:t>TSA</a:t>
                      </a:r>
                      <a:endParaRPr lang="en-GB" sz="1500" dirty="0"/>
                    </a:p>
                  </a:txBody>
                  <a:tcPr anchor="ctr"/>
                </a:tc>
                <a:tc>
                  <a:txBody>
                    <a:bodyPr/>
                    <a:lstStyle/>
                    <a:p>
                      <a:pPr algn="ctr"/>
                      <a:r>
                        <a:rPr lang="en-GB" sz="1500" dirty="0" smtClean="0"/>
                        <a:t>PSA</a:t>
                      </a:r>
                      <a:endParaRPr lang="en-GB" sz="1500" dirty="0"/>
                    </a:p>
                  </a:txBody>
                  <a:tcPr anchor="ctr"/>
                </a:tc>
              </a:tr>
              <a:tr h="693479">
                <a:tc>
                  <a:txBody>
                    <a:bodyPr/>
                    <a:lstStyle/>
                    <a:p>
                      <a:pPr algn="ctr"/>
                      <a:r>
                        <a:rPr lang="en-GB" sz="1500" dirty="0" smtClean="0"/>
                        <a:t>Resupply</a:t>
                      </a:r>
                      <a:r>
                        <a:rPr lang="en-GB" sz="1500" baseline="0" dirty="0" smtClean="0"/>
                        <a:t> </a:t>
                      </a:r>
                    </a:p>
                    <a:p>
                      <a:pPr algn="ctr"/>
                      <a:r>
                        <a:rPr lang="en-GB" sz="1500" baseline="0" dirty="0" smtClean="0"/>
                        <a:t>(kg/18 months)</a:t>
                      </a:r>
                      <a:endParaRPr lang="en-GB" sz="1500" dirty="0"/>
                    </a:p>
                  </a:txBody>
                  <a:tcPr anchor="ctr"/>
                </a:tc>
                <a:tc>
                  <a:txBody>
                    <a:bodyPr/>
                    <a:lstStyle/>
                    <a:p>
                      <a:pPr algn="ctr"/>
                      <a:r>
                        <a:rPr lang="en-GB" sz="1500" dirty="0" smtClean="0"/>
                        <a:t>0</a:t>
                      </a:r>
                      <a:endParaRPr lang="en-GB" sz="1500" dirty="0"/>
                    </a:p>
                  </a:txBody>
                  <a:tcPr anchor="ctr">
                    <a:solidFill>
                      <a:srgbClr val="FFFF00"/>
                    </a:solidFill>
                  </a:tcPr>
                </a:tc>
                <a:tc>
                  <a:txBody>
                    <a:bodyPr/>
                    <a:lstStyle/>
                    <a:p>
                      <a:pPr algn="ctr"/>
                      <a:r>
                        <a:rPr lang="en-GB" sz="1500" dirty="0" smtClean="0"/>
                        <a:t>0</a:t>
                      </a:r>
                      <a:endParaRPr lang="en-GB" sz="1500" dirty="0"/>
                    </a:p>
                  </a:txBody>
                  <a:tcPr anchor="ctr"/>
                </a:tc>
              </a:tr>
              <a:tr h="683073">
                <a:tc>
                  <a:txBody>
                    <a:bodyPr/>
                    <a:lstStyle/>
                    <a:p>
                      <a:pPr algn="ctr"/>
                      <a:r>
                        <a:rPr lang="en-GB" sz="1500" dirty="0" smtClean="0"/>
                        <a:t>Relative efficiency</a:t>
                      </a:r>
                      <a:r>
                        <a:rPr lang="en-GB" sz="1500" baseline="0" dirty="0" smtClean="0"/>
                        <a:t> at low CO2 concentrations</a:t>
                      </a:r>
                      <a:endParaRPr lang="en-GB" sz="1500" dirty="0"/>
                    </a:p>
                  </a:txBody>
                  <a:tcPr anchor="ctr"/>
                </a:tc>
                <a:tc>
                  <a:txBody>
                    <a:bodyPr/>
                    <a:lstStyle/>
                    <a:p>
                      <a:pPr algn="ctr"/>
                      <a:r>
                        <a:rPr lang="en-GB" sz="1500" dirty="0" smtClean="0"/>
                        <a:t>High</a:t>
                      </a:r>
                      <a:endParaRPr lang="en-GB" sz="1500" dirty="0"/>
                    </a:p>
                  </a:txBody>
                  <a:tcPr anchor="ctr">
                    <a:solidFill>
                      <a:srgbClr val="FFFF00"/>
                    </a:solidFill>
                  </a:tcPr>
                </a:tc>
                <a:tc>
                  <a:txBody>
                    <a:bodyPr/>
                    <a:lstStyle/>
                    <a:p>
                      <a:pPr algn="ctr"/>
                      <a:r>
                        <a:rPr lang="en-GB" sz="1500" dirty="0" smtClean="0"/>
                        <a:t>Low</a:t>
                      </a:r>
                      <a:endParaRPr lang="en-GB" sz="1500" dirty="0"/>
                    </a:p>
                  </a:txBody>
                  <a:tcPr anchor="ctr"/>
                </a:tc>
              </a:tr>
              <a:tr h="538778">
                <a:tc>
                  <a:txBody>
                    <a:bodyPr/>
                    <a:lstStyle/>
                    <a:p>
                      <a:pPr algn="ctr"/>
                      <a:r>
                        <a:rPr lang="en-GB" sz="1500" dirty="0" smtClean="0"/>
                        <a:t>Relative capital cost</a:t>
                      </a:r>
                      <a:endParaRPr lang="en-GB" sz="1500" dirty="0"/>
                    </a:p>
                  </a:txBody>
                  <a:tcPr anchor="ctr"/>
                </a:tc>
                <a:tc>
                  <a:txBody>
                    <a:bodyPr/>
                    <a:lstStyle/>
                    <a:p>
                      <a:pPr algn="ctr"/>
                      <a:r>
                        <a:rPr lang="en-GB" sz="1500" dirty="0" smtClean="0"/>
                        <a:t>High</a:t>
                      </a:r>
                      <a:endParaRPr lang="en-GB" sz="1500" dirty="0"/>
                    </a:p>
                  </a:txBody>
                  <a:tcPr anchor="ctr">
                    <a:solidFill>
                      <a:srgbClr val="FFFF00"/>
                    </a:solidFill>
                  </a:tcPr>
                </a:tc>
                <a:tc>
                  <a:txBody>
                    <a:bodyPr/>
                    <a:lstStyle/>
                    <a:p>
                      <a:pPr algn="ctr"/>
                      <a:r>
                        <a:rPr lang="en-GB" sz="1500" dirty="0" smtClean="0"/>
                        <a:t>Low</a:t>
                      </a:r>
                      <a:endParaRPr lang="en-GB" sz="1500" dirty="0"/>
                    </a:p>
                  </a:txBody>
                  <a:tcPr anchor="ctr"/>
                </a:tc>
              </a:tr>
              <a:tr h="469334">
                <a:tc>
                  <a:txBody>
                    <a:bodyPr/>
                    <a:lstStyle/>
                    <a:p>
                      <a:pPr algn="ctr"/>
                      <a:r>
                        <a:rPr lang="en-GB" sz="1500" dirty="0" smtClean="0"/>
                        <a:t>Relative</a:t>
                      </a:r>
                      <a:r>
                        <a:rPr lang="en-GB" sz="1500" baseline="0" dirty="0" smtClean="0"/>
                        <a:t> o</a:t>
                      </a:r>
                      <a:r>
                        <a:rPr lang="en-GB" sz="1500" dirty="0" smtClean="0"/>
                        <a:t>perating cost</a:t>
                      </a:r>
                      <a:endParaRPr lang="en-GB" sz="1500" dirty="0"/>
                    </a:p>
                  </a:txBody>
                  <a:tcPr anchor="ctr"/>
                </a:tc>
                <a:tc>
                  <a:txBody>
                    <a:bodyPr/>
                    <a:lstStyle/>
                    <a:p>
                      <a:pPr algn="ctr"/>
                      <a:r>
                        <a:rPr lang="en-GB" sz="1500" dirty="0" smtClean="0"/>
                        <a:t>Low</a:t>
                      </a:r>
                      <a:endParaRPr lang="en-GB" sz="1500" dirty="0"/>
                    </a:p>
                  </a:txBody>
                  <a:tcPr anchor="ctr">
                    <a:solidFill>
                      <a:srgbClr val="FFFF00"/>
                    </a:solidFill>
                  </a:tcPr>
                </a:tc>
                <a:tc>
                  <a:txBody>
                    <a:bodyPr/>
                    <a:lstStyle/>
                    <a:p>
                      <a:pPr algn="ctr"/>
                      <a:r>
                        <a:rPr lang="en-GB" sz="1500" dirty="0" smtClean="0"/>
                        <a:t>High</a:t>
                      </a:r>
                      <a:endParaRPr lang="en-GB" sz="1500" dirty="0"/>
                    </a:p>
                  </a:txBody>
                  <a:tcPr anchor="ctr"/>
                </a:tc>
              </a:tr>
              <a:tr h="538778">
                <a:tc>
                  <a:txBody>
                    <a:bodyPr/>
                    <a:lstStyle/>
                    <a:p>
                      <a:pPr algn="ctr"/>
                      <a:r>
                        <a:rPr lang="en-GB" sz="1500" dirty="0" smtClean="0"/>
                        <a:t>Recovery rate (%)</a:t>
                      </a:r>
                      <a:endParaRPr lang="en-GB" sz="1500" dirty="0"/>
                    </a:p>
                  </a:txBody>
                  <a:tcPr anchor="ctr"/>
                </a:tc>
                <a:tc>
                  <a:txBody>
                    <a:bodyPr/>
                    <a:lstStyle/>
                    <a:p>
                      <a:pPr algn="ctr"/>
                      <a:r>
                        <a:rPr lang="en-GB" sz="1500" dirty="0" smtClean="0"/>
                        <a:t>&gt;95</a:t>
                      </a:r>
                      <a:endParaRPr lang="en-GB" sz="1500" dirty="0"/>
                    </a:p>
                  </a:txBody>
                  <a:tcPr anchor="ctr">
                    <a:solidFill>
                      <a:srgbClr val="FFFF00"/>
                    </a:solidFill>
                  </a:tcPr>
                </a:tc>
                <a:tc>
                  <a:txBody>
                    <a:bodyPr/>
                    <a:lstStyle/>
                    <a:p>
                      <a:pPr algn="ctr"/>
                      <a:r>
                        <a:rPr lang="en-GB" sz="1500" dirty="0" smtClean="0"/>
                        <a:t>&gt;95</a:t>
                      </a:r>
                      <a:endParaRPr lang="en-GB" sz="1500" dirty="0"/>
                    </a:p>
                  </a:txBody>
                  <a:tcPr anchor="ctr"/>
                </a:tc>
              </a:tr>
              <a:tr h="538778">
                <a:tc>
                  <a:txBody>
                    <a:bodyPr/>
                    <a:lstStyle/>
                    <a:p>
                      <a:pPr algn="ctr"/>
                      <a:r>
                        <a:rPr lang="en-GB" sz="1500" dirty="0" smtClean="0"/>
                        <a:t>Maintenance (years)</a:t>
                      </a:r>
                      <a:endParaRPr lang="en-GB" sz="1500" dirty="0"/>
                    </a:p>
                  </a:txBody>
                  <a:tcPr anchor="ctr"/>
                </a:tc>
                <a:tc>
                  <a:txBody>
                    <a:bodyPr/>
                    <a:lstStyle/>
                    <a:p>
                      <a:pPr algn="ctr"/>
                      <a:r>
                        <a:rPr lang="en-GB" sz="1500" dirty="0" smtClean="0"/>
                        <a:t>3-5 </a:t>
                      </a:r>
                      <a:endParaRPr lang="en-GB" sz="1500" dirty="0"/>
                    </a:p>
                  </a:txBody>
                  <a:tcPr anchor="ctr">
                    <a:solidFill>
                      <a:srgbClr val="FFFF00"/>
                    </a:solidFill>
                  </a:tcPr>
                </a:tc>
                <a:tc>
                  <a:txBody>
                    <a:bodyPr/>
                    <a:lstStyle/>
                    <a:p>
                      <a:pPr algn="ctr"/>
                      <a:r>
                        <a:rPr lang="en-GB" sz="1500" dirty="0" smtClean="0"/>
                        <a:t>3-5</a:t>
                      </a:r>
                      <a:endParaRPr lang="en-GB" sz="1500" dirty="0"/>
                    </a:p>
                  </a:txBody>
                  <a:tcPr anchor="ctr"/>
                </a:tc>
              </a:tr>
            </a:tbl>
          </a:graphicData>
        </a:graphic>
      </p:graphicFrame>
      <p:grpSp>
        <p:nvGrpSpPr>
          <p:cNvPr id="53" name="Group 52"/>
          <p:cNvGrpSpPr/>
          <p:nvPr/>
        </p:nvGrpSpPr>
        <p:grpSpPr>
          <a:xfrm>
            <a:off x="17368" y="6134044"/>
            <a:ext cx="9750817" cy="895356"/>
            <a:chOff x="17368" y="6134044"/>
            <a:chExt cx="9750817" cy="895356"/>
          </a:xfrm>
        </p:grpSpPr>
        <p:pic>
          <p:nvPicPr>
            <p:cNvPr id="54"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5"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56"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32101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0" y="48267"/>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a:t>
            </a:r>
            <a:endParaRPr lang="en-GB" sz="2400" b="1" dirty="0" smtClean="0">
              <a:latin typeface="Arial" pitchFamily="34" charset="0"/>
              <a:cs typeface="Arial" pitchFamily="34" charset="0"/>
            </a:endParaRPr>
          </a:p>
        </p:txBody>
      </p:sp>
      <p:grpSp>
        <p:nvGrpSpPr>
          <p:cNvPr id="45" name="Group 44"/>
          <p:cNvGrpSpPr/>
          <p:nvPr/>
        </p:nvGrpSpPr>
        <p:grpSpPr>
          <a:xfrm>
            <a:off x="6804248" y="185259"/>
            <a:ext cx="2225253" cy="972000"/>
            <a:chOff x="6804248" y="185259"/>
            <a:chExt cx="2225253" cy="972000"/>
          </a:xfrm>
        </p:grpSpPr>
        <p:grpSp>
          <p:nvGrpSpPr>
            <p:cNvPr id="46" name="Group 45"/>
            <p:cNvGrpSpPr>
              <a:grpSpLocks noChangeAspect="1"/>
            </p:cNvGrpSpPr>
            <p:nvPr/>
          </p:nvGrpSpPr>
          <p:grpSpPr>
            <a:xfrm rot="9085032">
              <a:off x="8064264" y="185259"/>
              <a:ext cx="965237" cy="972000"/>
              <a:chOff x="3170635" y="3163116"/>
              <a:chExt cx="2730722" cy="2749860"/>
            </a:xfrm>
          </p:grpSpPr>
          <p:pic>
            <p:nvPicPr>
              <p:cNvPr id="48"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49"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0"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51" name="Oval 5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7" name="TextBox 4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pic>
        <p:nvPicPr>
          <p:cNvPr id="11" name="Picture 10" descr="Screen shot 2012-02-06 at 17.46.38.png"/>
          <p:cNvPicPr>
            <a:picLocks noChangeAspect="1"/>
          </p:cNvPicPr>
          <p:nvPr/>
        </p:nvPicPr>
        <p:blipFill>
          <a:blip r:embed="rId5"/>
          <a:srcRect b="17316"/>
          <a:stretch>
            <a:fillRect/>
          </a:stretch>
        </p:blipFill>
        <p:spPr>
          <a:xfrm>
            <a:off x="725151" y="1628800"/>
            <a:ext cx="7812360" cy="4036386"/>
          </a:xfrm>
          <a:prstGeom prst="rect">
            <a:avLst/>
          </a:prstGeom>
        </p:spPr>
      </p:pic>
      <p:grpSp>
        <p:nvGrpSpPr>
          <p:cNvPr id="12" name="Group 11"/>
          <p:cNvGrpSpPr/>
          <p:nvPr/>
        </p:nvGrpSpPr>
        <p:grpSpPr>
          <a:xfrm>
            <a:off x="17368" y="6134044"/>
            <a:ext cx="9750817" cy="895356"/>
            <a:chOff x="17368" y="6134044"/>
            <a:chExt cx="9750817" cy="895356"/>
          </a:xfrm>
        </p:grpSpPr>
        <p:pic>
          <p:nvPicPr>
            <p:cNvPr id="13"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4"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059033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sp>
        <p:nvSpPr>
          <p:cNvPr id="13" name="TextBox 12"/>
          <p:cNvSpPr txBox="1"/>
          <p:nvPr/>
        </p:nvSpPr>
        <p:spPr>
          <a:xfrm>
            <a:off x="3203847" y="1132165"/>
            <a:ext cx="3118997" cy="461665"/>
          </a:xfrm>
          <a:prstGeom prst="rect">
            <a:avLst/>
          </a:prstGeom>
          <a:noFill/>
        </p:spPr>
        <p:txBody>
          <a:bodyPr wrap="square" rtlCol="0">
            <a:spAutoFit/>
          </a:bodyPr>
          <a:lstStyle/>
          <a:p>
            <a:r>
              <a:rPr lang="en-GB" sz="2400" b="1" dirty="0" smtClean="0">
                <a:latin typeface="Arial" pitchFamily="34" charset="0"/>
                <a:cs typeface="Arial" pitchFamily="34" charset="0"/>
              </a:rPr>
              <a:t>H20 Generation</a:t>
            </a:r>
            <a:endParaRPr lang="en-GB" sz="2400" b="1" dirty="0">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028907"/>
            <a:ext cx="6624736" cy="2851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2843809" y="5013176"/>
            <a:ext cx="1152127" cy="338554"/>
          </a:xfrm>
          <a:prstGeom prst="rect">
            <a:avLst/>
          </a:prstGeom>
          <a:noFill/>
        </p:spPr>
        <p:txBody>
          <a:bodyPr wrap="square" rtlCol="0">
            <a:spAutoFit/>
          </a:bodyPr>
          <a:lstStyle/>
          <a:p>
            <a:r>
              <a:rPr lang="en-GB" sz="1600" b="1" dirty="0" smtClean="0"/>
              <a:t>H2</a:t>
            </a:r>
            <a:endParaRPr lang="en-GB" sz="1600" b="1" dirty="0"/>
          </a:p>
        </p:txBody>
      </p:sp>
      <p:sp>
        <p:nvSpPr>
          <p:cNvPr id="15" name="TextBox 14"/>
          <p:cNvSpPr txBox="1"/>
          <p:nvPr/>
        </p:nvSpPr>
        <p:spPr>
          <a:xfrm>
            <a:off x="5170717" y="4926380"/>
            <a:ext cx="1777547" cy="338554"/>
          </a:xfrm>
          <a:prstGeom prst="rect">
            <a:avLst/>
          </a:prstGeom>
          <a:noFill/>
        </p:spPr>
        <p:txBody>
          <a:bodyPr wrap="square" rtlCol="0">
            <a:spAutoFit/>
          </a:bodyPr>
          <a:lstStyle/>
          <a:p>
            <a:r>
              <a:rPr lang="en-GB" sz="1600" b="1" dirty="0" smtClean="0"/>
              <a:t>From Electrolysis</a:t>
            </a:r>
            <a:endParaRPr lang="en-GB" sz="1600" b="1" dirty="0"/>
          </a:p>
        </p:txBody>
      </p:sp>
      <p:grpSp>
        <p:nvGrpSpPr>
          <p:cNvPr id="30" name="Group 29"/>
          <p:cNvGrpSpPr/>
          <p:nvPr/>
        </p:nvGrpSpPr>
        <p:grpSpPr>
          <a:xfrm>
            <a:off x="6804248" y="185259"/>
            <a:ext cx="2225253" cy="972000"/>
            <a:chOff x="6804248" y="185259"/>
            <a:chExt cx="2225253" cy="972000"/>
          </a:xfrm>
        </p:grpSpPr>
        <p:grpSp>
          <p:nvGrpSpPr>
            <p:cNvPr id="31" name="Group 30"/>
            <p:cNvGrpSpPr>
              <a:grpSpLocks noChangeAspect="1"/>
            </p:cNvGrpSpPr>
            <p:nvPr/>
          </p:nvGrpSpPr>
          <p:grpSpPr>
            <a:xfrm rot="9085032">
              <a:off x="8064264" y="185259"/>
              <a:ext cx="965237" cy="972000"/>
              <a:chOff x="3170635" y="3163116"/>
              <a:chExt cx="2730722" cy="2749860"/>
            </a:xfrm>
          </p:grpSpPr>
          <p:pic>
            <p:nvPicPr>
              <p:cNvPr id="33"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4"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5"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6" name="Oval 35"/>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2" name="TextBox 31"/>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37" name="Group 36"/>
          <p:cNvGrpSpPr/>
          <p:nvPr/>
        </p:nvGrpSpPr>
        <p:grpSpPr>
          <a:xfrm>
            <a:off x="17368" y="6134044"/>
            <a:ext cx="9750817" cy="895356"/>
            <a:chOff x="17368" y="6134044"/>
            <a:chExt cx="9750817" cy="895356"/>
          </a:xfrm>
        </p:grpSpPr>
        <p:pic>
          <p:nvPicPr>
            <p:cNvPr id="38"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02923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77686"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H20 Generation</a:t>
            </a:r>
            <a:endParaRPr lang="en-GB" sz="4000" dirty="0">
              <a:latin typeface="Arial" pitchFamily="34" charset="0"/>
              <a:cs typeface="Arial" pitchFamily="34" charset="0"/>
            </a:endParaRPr>
          </a:p>
        </p:txBody>
      </p:sp>
      <p:sp>
        <p:nvSpPr>
          <p:cNvPr id="8" name="TextBox 7"/>
          <p:cNvSpPr txBox="1"/>
          <p:nvPr/>
        </p:nvSpPr>
        <p:spPr>
          <a:xfrm>
            <a:off x="363629" y="2204864"/>
            <a:ext cx="7177889" cy="3416320"/>
          </a:xfrm>
          <a:prstGeom prst="rect">
            <a:avLst/>
          </a:prstGeom>
          <a:noFill/>
        </p:spPr>
        <p:txBody>
          <a:bodyPr wrap="square" rtlCol="0">
            <a:spAutoFit/>
          </a:bodyPr>
          <a:lstStyle/>
          <a:p>
            <a:pPr marL="342900" indent="-342900">
              <a:buFont typeface="+mj-lt"/>
              <a:buAutoNum type="arabicPeriod"/>
            </a:pPr>
            <a:r>
              <a:rPr lang="en-GB" dirty="0" smtClean="0">
                <a:latin typeface="Arial" pitchFamily="34" charset="0"/>
                <a:cs typeface="Arial" pitchFamily="34" charset="0"/>
              </a:rPr>
              <a:t>RWGS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Sabatier</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Bosch</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a:latin typeface="Arial" pitchFamily="34" charset="0"/>
                <a:cs typeface="Arial" pitchFamily="34" charset="0"/>
              </a:rPr>
              <a:t>Bosch-</a:t>
            </a:r>
            <a:r>
              <a:rPr lang="en-GB" dirty="0" err="1">
                <a:latin typeface="Arial" pitchFamily="34" charset="0"/>
                <a:cs typeface="Arial" pitchFamily="34" charset="0"/>
              </a:rPr>
              <a:t>Boudouard</a:t>
            </a:r>
            <a:endParaRPr lang="en-GB" dirty="0">
              <a:latin typeface="Arial" pitchFamily="34" charset="0"/>
              <a:cs typeface="Arial" pitchFamily="34" charset="0"/>
            </a:endParaRPr>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a:p>
        </p:txBody>
      </p:sp>
      <p:grpSp>
        <p:nvGrpSpPr>
          <p:cNvPr id="29" name="Group 28"/>
          <p:cNvGrpSpPr/>
          <p:nvPr/>
        </p:nvGrpSpPr>
        <p:grpSpPr>
          <a:xfrm>
            <a:off x="6804248" y="185259"/>
            <a:ext cx="2225253" cy="972000"/>
            <a:chOff x="6804248" y="185259"/>
            <a:chExt cx="2225253" cy="972000"/>
          </a:xfrm>
        </p:grpSpPr>
        <p:grpSp>
          <p:nvGrpSpPr>
            <p:cNvPr id="30" name="Group 29"/>
            <p:cNvGrpSpPr>
              <a:grpSpLocks noChangeAspect="1"/>
            </p:cNvGrpSpPr>
            <p:nvPr/>
          </p:nvGrpSpPr>
          <p:grpSpPr>
            <a:xfrm rot="9085032">
              <a:off x="8064264" y="185259"/>
              <a:ext cx="965237" cy="972000"/>
              <a:chOff x="3170635" y="3163116"/>
              <a:chExt cx="2730722" cy="2749860"/>
            </a:xfrm>
          </p:grpSpPr>
          <p:pic>
            <p:nvPicPr>
              <p:cNvPr id="32"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3"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4"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5" name="Oval 34"/>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TextBox 30"/>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36" name="Group 35"/>
          <p:cNvGrpSpPr/>
          <p:nvPr/>
        </p:nvGrpSpPr>
        <p:grpSpPr>
          <a:xfrm>
            <a:off x="17368" y="6134044"/>
            <a:ext cx="9750817" cy="895356"/>
            <a:chOff x="17368" y="6134044"/>
            <a:chExt cx="9750817" cy="895356"/>
          </a:xfrm>
        </p:grpSpPr>
        <p:pic>
          <p:nvPicPr>
            <p:cNvPr id="37"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8"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9"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11334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20"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21"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22" name="Oval 21"/>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sp>
        <p:nvSpPr>
          <p:cNvPr id="24" name="TextBox 23"/>
          <p:cNvSpPr txBox="1"/>
          <p:nvPr/>
        </p:nvSpPr>
        <p:spPr>
          <a:xfrm>
            <a:off x="79566" y="116632"/>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Design Brief</a:t>
            </a:r>
            <a:endParaRPr lang="en-GB" sz="4000" dirty="0">
              <a:latin typeface="Arial" pitchFamily="34" charset="0"/>
              <a:cs typeface="Arial" pitchFamily="34" charset="0"/>
            </a:endParaRPr>
          </a:p>
        </p:txBody>
      </p:sp>
      <p:sp>
        <p:nvSpPr>
          <p:cNvPr id="25" name="TextBox 24"/>
          <p:cNvSpPr txBox="1"/>
          <p:nvPr/>
        </p:nvSpPr>
        <p:spPr>
          <a:xfrm>
            <a:off x="825281" y="1412776"/>
            <a:ext cx="7995191" cy="5078313"/>
          </a:xfrm>
          <a:prstGeom prst="rect">
            <a:avLst/>
          </a:prstGeom>
          <a:noFill/>
        </p:spPr>
        <p:txBody>
          <a:bodyPr wrap="square" rtlCol="0">
            <a:spAutoFit/>
          </a:bodyPr>
          <a:lstStyle/>
          <a:p>
            <a:r>
              <a:rPr lang="en-GB" dirty="0">
                <a:latin typeface="Arial" pitchFamily="34" charset="0"/>
                <a:cs typeface="Arial" pitchFamily="34" charset="0"/>
              </a:rPr>
              <a:t>Your consulting company has been hired by the Mars Exploration Consortium, represented by </a:t>
            </a:r>
            <a:r>
              <a:rPr lang="en-GB" dirty="0" err="1">
                <a:latin typeface="Arial" pitchFamily="34" charset="0"/>
                <a:cs typeface="Arial" pitchFamily="34" charset="0"/>
              </a:rPr>
              <a:t>Drs.</a:t>
            </a:r>
            <a:r>
              <a:rPr lang="en-GB" dirty="0">
                <a:latin typeface="Arial" pitchFamily="34" charset="0"/>
                <a:cs typeface="Arial" pitchFamily="34" charset="0"/>
              </a:rPr>
              <a:t> </a:t>
            </a:r>
            <a:r>
              <a:rPr lang="en-GB" dirty="0" err="1">
                <a:latin typeface="Arial" pitchFamily="34" charset="0"/>
                <a:cs typeface="Arial" pitchFamily="34" charset="0"/>
              </a:rPr>
              <a:t>Sarkisov</a:t>
            </a:r>
            <a:r>
              <a:rPr lang="en-GB" dirty="0">
                <a:latin typeface="Arial" pitchFamily="34" charset="0"/>
                <a:cs typeface="Arial" pitchFamily="34" charset="0"/>
              </a:rPr>
              <a:t> and </a:t>
            </a:r>
            <a:r>
              <a:rPr lang="en-GB" dirty="0" err="1">
                <a:latin typeface="Arial" pitchFamily="34" charset="0"/>
                <a:cs typeface="Arial" pitchFamily="34" charset="0"/>
              </a:rPr>
              <a:t>Valluri</a:t>
            </a:r>
            <a:r>
              <a:rPr lang="en-GB" dirty="0">
                <a:latin typeface="Arial" pitchFamily="34" charset="0"/>
                <a:cs typeface="Arial" pitchFamily="34" charset="0"/>
              </a:rPr>
              <a:t>. The objective of the consortium is to build a space station on Mars, capable of a continuous support of a 10 member crew.</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It has been planned that a re-supply mission should return to Mars every 18 months, with the main resources re-supplied being water, oxygen and food. With the current cost of the re-supplement estimated at £1 M/kg, there is a clear need for intensive onsite recycling of the resources, including water, air and waste. Your company has been hired to develop an integrated recycling solution, with an objective to minimize the weight of the re-supplement cargo.</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Other technologies that should be explored along with the recycling, include collection and purification of water on Mars and local production of food stock (high protein vegetables </a:t>
            </a:r>
            <a:r>
              <a:rPr lang="en-GB" dirty="0" err="1">
                <a:latin typeface="Arial" pitchFamily="34" charset="0"/>
                <a:cs typeface="Arial" pitchFamily="34" charset="0"/>
              </a:rPr>
              <a:t>etc</a:t>
            </a:r>
            <a:r>
              <a:rPr lang="en-GB" dirty="0">
                <a:latin typeface="Arial" pitchFamily="34" charset="0"/>
                <a:cs typeface="Arial" pitchFamily="34" charset="0"/>
              </a:rPr>
              <a:t>).</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The primary source of energy for the Martial station will be provided by a nuclear reactor with up to 50 </a:t>
            </a:r>
            <a:r>
              <a:rPr lang="en-GB" dirty="0" err="1">
                <a:latin typeface="Arial" pitchFamily="34" charset="0"/>
                <a:cs typeface="Arial" pitchFamily="34" charset="0"/>
              </a:rPr>
              <a:t>MWe</a:t>
            </a:r>
            <a:r>
              <a:rPr lang="en-GB" dirty="0">
                <a:latin typeface="Arial" pitchFamily="34" charset="0"/>
                <a:cs typeface="Arial" pitchFamily="34" charset="0"/>
              </a:rPr>
              <a:t> capacity.</a:t>
            </a:r>
          </a:p>
        </p:txBody>
      </p:sp>
      <p:grpSp>
        <p:nvGrpSpPr>
          <p:cNvPr id="29" name="Group 28"/>
          <p:cNvGrpSpPr/>
          <p:nvPr/>
        </p:nvGrpSpPr>
        <p:grpSpPr>
          <a:xfrm>
            <a:off x="17368" y="6134044"/>
            <a:ext cx="9750817" cy="895356"/>
            <a:chOff x="17368" y="6134044"/>
            <a:chExt cx="9750817" cy="895356"/>
          </a:xfrm>
        </p:grpSpPr>
        <p:pic>
          <p:nvPicPr>
            <p:cNvPr id="30"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71578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2213"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graphicFrame>
        <p:nvGraphicFramePr>
          <p:cNvPr id="39" name="Table 38"/>
          <p:cNvGraphicFramePr>
            <a:graphicFrameLocks noGrp="1"/>
          </p:cNvGraphicFramePr>
          <p:nvPr>
            <p:extLst>
              <p:ext uri="{D42A27DB-BD31-4B8C-83A1-F6EECF244321}">
                <p14:modId xmlns:p14="http://schemas.microsoft.com/office/powerpoint/2010/main" val="1237452005"/>
              </p:ext>
            </p:extLst>
          </p:nvPr>
        </p:nvGraphicFramePr>
        <p:xfrm>
          <a:off x="467544" y="2060848"/>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r h="499216">
                <a:tc>
                  <a:txBody>
                    <a:bodyPr/>
                    <a:lstStyle/>
                    <a:p>
                      <a:r>
                        <a:rPr lang="en-GB" dirty="0" smtClean="0"/>
                        <a:t>Sabatier</a:t>
                      </a:r>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4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4537" y="28210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5737" y="332115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2377" y="33374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2457" y="330725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78137" y="33223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8697" y="282469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4857" y="282591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6857" y="282713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68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6857" y="425970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2457" y="378807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3657" y="427307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8937" y="383465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0242" y="3797010"/>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1442" y="4282006"/>
            <a:ext cx="321929" cy="3219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131840" y="1556792"/>
            <a:ext cx="2520280" cy="400110"/>
          </a:xfrm>
          <a:prstGeom prst="rect">
            <a:avLst/>
          </a:prstGeom>
          <a:noFill/>
        </p:spPr>
        <p:txBody>
          <a:bodyPr wrap="square" rtlCol="0">
            <a:spAutoFit/>
          </a:bodyPr>
          <a:lstStyle/>
          <a:p>
            <a:r>
              <a:rPr lang="en-GB" sz="2000" dirty="0" smtClean="0">
                <a:latin typeface="Arial" pitchFamily="34" charset="0"/>
                <a:cs typeface="Arial" pitchFamily="34" charset="0"/>
              </a:rPr>
              <a:t>H20 Generation</a:t>
            </a:r>
            <a:endParaRPr lang="en-GB" sz="2000" dirty="0">
              <a:latin typeface="Arial" pitchFamily="34" charset="0"/>
              <a:cs typeface="Arial" pitchFamily="34" charset="0"/>
            </a:endParaRPr>
          </a:p>
        </p:txBody>
      </p:sp>
      <p:grpSp>
        <p:nvGrpSpPr>
          <p:cNvPr id="58" name="Group 57"/>
          <p:cNvGrpSpPr/>
          <p:nvPr/>
        </p:nvGrpSpPr>
        <p:grpSpPr>
          <a:xfrm>
            <a:off x="6804248" y="185259"/>
            <a:ext cx="2225253" cy="972000"/>
            <a:chOff x="6804248" y="185259"/>
            <a:chExt cx="2225253" cy="972000"/>
          </a:xfrm>
        </p:grpSpPr>
        <p:grpSp>
          <p:nvGrpSpPr>
            <p:cNvPr id="59" name="Group 58"/>
            <p:cNvGrpSpPr>
              <a:grpSpLocks noChangeAspect="1"/>
            </p:cNvGrpSpPr>
            <p:nvPr/>
          </p:nvGrpSpPr>
          <p:grpSpPr>
            <a:xfrm rot="9085032">
              <a:off x="8064264" y="185259"/>
              <a:ext cx="965237" cy="972000"/>
              <a:chOff x="3170635" y="3163116"/>
              <a:chExt cx="2730722" cy="2749860"/>
            </a:xfrm>
          </p:grpSpPr>
          <p:pic>
            <p:nvPicPr>
              <p:cNvPr id="61" name="lab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62" name="modelling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63" name="hp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64" name="Oval 63"/>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0" name="TextBox 59"/>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65" name="Group 64"/>
          <p:cNvGrpSpPr/>
          <p:nvPr/>
        </p:nvGrpSpPr>
        <p:grpSpPr>
          <a:xfrm>
            <a:off x="17368" y="6134044"/>
            <a:ext cx="9750817" cy="895356"/>
            <a:chOff x="17368" y="6134044"/>
            <a:chExt cx="9750817" cy="895356"/>
          </a:xfrm>
        </p:grpSpPr>
        <p:pic>
          <p:nvPicPr>
            <p:cNvPr id="66"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7"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68"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666257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27384"/>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7" name="Table 26"/>
          <p:cNvGraphicFramePr>
            <a:graphicFrameLocks noGrp="1"/>
          </p:cNvGraphicFramePr>
          <p:nvPr>
            <p:extLst>
              <p:ext uri="{D42A27DB-BD31-4B8C-83A1-F6EECF244321}">
                <p14:modId xmlns:p14="http://schemas.microsoft.com/office/powerpoint/2010/main" val="2492881001"/>
              </p:ext>
            </p:extLst>
          </p:nvPr>
        </p:nvGraphicFramePr>
        <p:xfrm>
          <a:off x="467544" y="2104720"/>
          <a:ext cx="7560840" cy="2620424"/>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smtClean="0"/>
                        <a:t>RWGS</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99216">
                <a:tc>
                  <a:txBody>
                    <a:bodyPr/>
                    <a:lstStyle/>
                    <a:p>
                      <a:r>
                        <a:rPr lang="en-GB" dirty="0" smtClean="0"/>
                        <a:t>Sabatier</a:t>
                      </a:r>
                      <a:endParaRPr lang="en-GB" dirty="0"/>
                    </a:p>
                  </a:txBody>
                  <a:tcPr>
                    <a:solidFill>
                      <a:srgbClr val="FFFF00"/>
                    </a:solidFill>
                  </a:tcPr>
                </a:tc>
                <a:tc>
                  <a:txBody>
                    <a:bodyPr/>
                    <a:lstStyle/>
                    <a:p>
                      <a:endParaRPr lang="en-GB" dirty="0"/>
                    </a:p>
                  </a:txBody>
                  <a:tcPr>
                    <a:solidFill>
                      <a:srgbClr val="FFFF00"/>
                    </a:solidFill>
                  </a:tcPr>
                </a:tc>
                <a:tc>
                  <a:txBody>
                    <a:bodyPr/>
                    <a:lstStyle/>
                    <a:p>
                      <a:endParaRPr lang="en-GB"/>
                    </a:p>
                  </a:txBody>
                  <a:tcPr>
                    <a:solidFill>
                      <a:srgbClr val="FFFF00"/>
                    </a:solidFill>
                  </a:tcPr>
                </a:tc>
                <a:tc>
                  <a:txBody>
                    <a:bodyPr/>
                    <a:lstStyle/>
                    <a:p>
                      <a:endParaRPr lang="en-GB"/>
                    </a:p>
                  </a:txBody>
                  <a:tcPr>
                    <a:solidFill>
                      <a:srgbClr val="FFFF00"/>
                    </a:solidFill>
                  </a:tcPr>
                </a:tc>
                <a:tc>
                  <a:txBody>
                    <a:bodyPr/>
                    <a:lstStyle/>
                    <a:p>
                      <a:endParaRPr lang="en-GB" dirty="0"/>
                    </a:p>
                  </a:txBody>
                  <a:tcPr>
                    <a:solidFill>
                      <a:srgbClr val="FFFF00"/>
                    </a:solidFill>
                  </a:tcPr>
                </a:tc>
              </a:tr>
              <a:tr h="489432">
                <a:tc>
                  <a:txBody>
                    <a:bodyPr/>
                    <a:lstStyle/>
                    <a:p>
                      <a:r>
                        <a:rPr lang="en-GB" dirty="0" smtClean="0"/>
                        <a:t>Bosch</a:t>
                      </a:r>
                      <a:endParaRPr lang="en-GB" dirty="0"/>
                    </a:p>
                  </a:txBody>
                  <a:tcPr/>
                </a:tc>
                <a:tc>
                  <a:txBody>
                    <a:bodyPr/>
                    <a:lstStyle/>
                    <a:p>
                      <a:endParaRPr lang="en-GB" dirty="0"/>
                    </a:p>
                  </a:txBody>
                  <a:tcPr/>
                </a:tc>
                <a:tc>
                  <a:txBody>
                    <a:bodyPr/>
                    <a:lstStyle/>
                    <a:p>
                      <a:r>
                        <a:rPr lang="en-GB" dirty="0" smtClean="0"/>
                        <a:t>      </a:t>
                      </a:r>
                      <a:endParaRPr lang="en-GB" b="1" dirty="0">
                        <a:solidFill>
                          <a:schemeClr val="accent4">
                            <a:lumMod val="50000"/>
                          </a:schemeClr>
                        </a:solidFill>
                      </a:endParaRPr>
                    </a:p>
                  </a:txBody>
                  <a:tcPr/>
                </a:tc>
                <a:tc>
                  <a:txBody>
                    <a:bodyPr/>
                    <a:lstStyle/>
                    <a:p>
                      <a:endParaRPr lang="en-GB"/>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Bosch-</a:t>
                      </a:r>
                      <a:r>
                        <a:rPr lang="en-GB" dirty="0" err="1" smtClean="0"/>
                        <a:t>Boudouard</a:t>
                      </a:r>
                      <a:endParaRPr lang="en-GB" dirty="0"/>
                    </a:p>
                  </a:txBody>
                  <a:tcPr/>
                </a:tc>
                <a:tc>
                  <a:txBody>
                    <a:bodyPr/>
                    <a:lstStyle/>
                    <a:p>
                      <a:endParaRPr lang="en-GB" dirty="0"/>
                    </a:p>
                  </a:txBody>
                  <a:tcPr/>
                </a:tc>
                <a:tc>
                  <a:txBody>
                    <a:bodyPr/>
                    <a:lstStyle/>
                    <a:p>
                      <a:r>
                        <a:rPr lang="en-GB" sz="1800" b="1" dirty="0" smtClean="0">
                          <a:solidFill>
                            <a:schemeClr val="accent6"/>
                          </a:solidFill>
                        </a:rPr>
                        <a:t>      n/a</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bl>
          </a:graphicData>
        </a:graphic>
      </p:graphicFrame>
      <p:pic>
        <p:nvPicPr>
          <p:cNvPr id="2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4537" y="28649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737" y="336502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2377" y="338136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351127"/>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8137" y="33662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8697" y="286857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4857" y="286979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2871011"/>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6857" y="4303572"/>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2457" y="383194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657" y="4316945"/>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937" y="387852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0242" y="384088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www.clker.com/cliparts/1/1/9/2/12065738771352376078Arnoud999_Right_or_wrong_5.svg.m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1442" y="4325878"/>
            <a:ext cx="321929" cy="321929"/>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22213"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sp>
        <p:nvSpPr>
          <p:cNvPr id="58" name="TextBox 57"/>
          <p:cNvSpPr txBox="1"/>
          <p:nvPr/>
        </p:nvSpPr>
        <p:spPr>
          <a:xfrm>
            <a:off x="3131840" y="1556792"/>
            <a:ext cx="2520280" cy="400110"/>
          </a:xfrm>
          <a:prstGeom prst="rect">
            <a:avLst/>
          </a:prstGeom>
          <a:noFill/>
        </p:spPr>
        <p:txBody>
          <a:bodyPr wrap="square" rtlCol="0">
            <a:spAutoFit/>
          </a:bodyPr>
          <a:lstStyle/>
          <a:p>
            <a:r>
              <a:rPr lang="en-GB" sz="2000" dirty="0" smtClean="0">
                <a:latin typeface="Arial" pitchFamily="34" charset="0"/>
                <a:cs typeface="Arial" pitchFamily="34" charset="0"/>
              </a:rPr>
              <a:t>H20 Generation</a:t>
            </a:r>
            <a:endParaRPr lang="en-GB" sz="2000" dirty="0">
              <a:latin typeface="Arial" pitchFamily="34" charset="0"/>
              <a:cs typeface="Arial" pitchFamily="34" charset="0"/>
            </a:endParaRPr>
          </a:p>
        </p:txBody>
      </p:sp>
      <p:grpSp>
        <p:nvGrpSpPr>
          <p:cNvPr id="59" name="Group 58"/>
          <p:cNvGrpSpPr/>
          <p:nvPr/>
        </p:nvGrpSpPr>
        <p:grpSpPr>
          <a:xfrm>
            <a:off x="6804248" y="185259"/>
            <a:ext cx="2225253" cy="972000"/>
            <a:chOff x="6804248" y="185259"/>
            <a:chExt cx="2225253" cy="972000"/>
          </a:xfrm>
        </p:grpSpPr>
        <p:grpSp>
          <p:nvGrpSpPr>
            <p:cNvPr id="60" name="Group 59"/>
            <p:cNvGrpSpPr>
              <a:grpSpLocks noChangeAspect="1"/>
            </p:cNvGrpSpPr>
            <p:nvPr/>
          </p:nvGrpSpPr>
          <p:grpSpPr>
            <a:xfrm rot="9085032">
              <a:off x="8064264" y="185259"/>
              <a:ext cx="965237" cy="972000"/>
              <a:chOff x="3170635" y="3163116"/>
              <a:chExt cx="2730722" cy="2749860"/>
            </a:xfrm>
          </p:grpSpPr>
          <p:pic>
            <p:nvPicPr>
              <p:cNvPr id="62" name="lab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63" name="modelling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64" name="hp circl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65" name="Oval 64"/>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TextBox 60"/>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66" name="Group 65"/>
          <p:cNvGrpSpPr/>
          <p:nvPr/>
        </p:nvGrpSpPr>
        <p:grpSpPr>
          <a:xfrm>
            <a:off x="17368" y="6134044"/>
            <a:ext cx="9750817" cy="895356"/>
            <a:chOff x="17368" y="6134044"/>
            <a:chExt cx="9750817" cy="895356"/>
          </a:xfrm>
        </p:grpSpPr>
        <p:pic>
          <p:nvPicPr>
            <p:cNvPr id="67" name="Picture 9" descr="Mar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8"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69" name="Picture 9" descr="http://upload.wikimedia.org/wikipedia/en/thumb/0/0f/University_of_Edinburgh_logo.svg/200px-University_of_Edinburgh_logo.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464424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0" name="Table 19"/>
          <p:cNvGraphicFramePr>
            <a:graphicFrameLocks noGrp="1"/>
          </p:cNvGraphicFramePr>
          <p:nvPr>
            <p:extLst>
              <p:ext uri="{D42A27DB-BD31-4B8C-83A1-F6EECF244321}">
                <p14:modId xmlns:p14="http://schemas.microsoft.com/office/powerpoint/2010/main" val="3756023069"/>
              </p:ext>
            </p:extLst>
          </p:nvPr>
        </p:nvGraphicFramePr>
        <p:xfrm>
          <a:off x="363631" y="1700809"/>
          <a:ext cx="4973048" cy="4134134"/>
        </p:xfrm>
        <a:graphic>
          <a:graphicData uri="http://schemas.openxmlformats.org/drawingml/2006/table">
            <a:tbl>
              <a:tblPr firstRow="1" bandRow="1">
                <a:tableStyleId>{5C22544A-7EE6-4342-B048-85BDC9FD1C3A}</a:tableStyleId>
              </a:tblPr>
              <a:tblGrid>
                <a:gridCol w="1984962"/>
                <a:gridCol w="1398533"/>
                <a:gridCol w="1589553"/>
              </a:tblGrid>
              <a:tr h="1262341">
                <a:tc>
                  <a:txBody>
                    <a:bodyPr/>
                    <a:lstStyle/>
                    <a:p>
                      <a:endParaRPr lang="en-GB" dirty="0"/>
                    </a:p>
                  </a:txBody>
                  <a:tcPr/>
                </a:tc>
                <a:tc>
                  <a:txBody>
                    <a:bodyPr/>
                    <a:lstStyle/>
                    <a:p>
                      <a:r>
                        <a:rPr lang="en-GB" dirty="0" smtClean="0"/>
                        <a:t>Sabatier</a:t>
                      </a:r>
                      <a:endParaRPr lang="en-GB" dirty="0"/>
                    </a:p>
                  </a:txBody>
                  <a:tcPr/>
                </a:tc>
                <a:tc>
                  <a:txBody>
                    <a:bodyPr/>
                    <a:lstStyle/>
                    <a:p>
                      <a:r>
                        <a:rPr lang="en-GB" dirty="0" smtClean="0"/>
                        <a:t>RWGS</a:t>
                      </a:r>
                      <a:endParaRPr lang="en-GB" dirty="0"/>
                    </a:p>
                  </a:txBody>
                  <a:tcPr/>
                </a:tc>
              </a:tr>
              <a:tr h="708591">
                <a:tc>
                  <a:txBody>
                    <a:bodyPr/>
                    <a:lstStyle/>
                    <a:p>
                      <a:r>
                        <a:rPr lang="en-GB" dirty="0" smtClean="0"/>
                        <a:t>Resupply</a:t>
                      </a:r>
                      <a:r>
                        <a:rPr lang="en-GB" baseline="0" dirty="0" smtClean="0"/>
                        <a:t> </a:t>
                      </a:r>
                    </a:p>
                    <a:p>
                      <a:r>
                        <a:rPr lang="en-GB" baseline="0" dirty="0" smtClean="0"/>
                        <a:t>(kg/18 months)</a:t>
                      </a:r>
                      <a:endParaRPr lang="en-GB" dirty="0"/>
                    </a:p>
                  </a:txBody>
                  <a:tcPr/>
                </a:tc>
                <a:tc>
                  <a:txBody>
                    <a:bodyPr/>
                    <a:lstStyle/>
                    <a:p>
                      <a:pPr algn="r"/>
                      <a:r>
                        <a:rPr lang="en-GB" dirty="0" smtClean="0"/>
                        <a:t>1334.2</a:t>
                      </a:r>
                      <a:endParaRPr lang="en-GB" dirty="0"/>
                    </a:p>
                  </a:txBody>
                  <a:tcPr/>
                </a:tc>
                <a:tc>
                  <a:txBody>
                    <a:bodyPr/>
                    <a:lstStyle/>
                    <a:p>
                      <a:pPr algn="r"/>
                      <a:r>
                        <a:rPr lang="en-GB" dirty="0" smtClean="0"/>
                        <a:t>2343.5</a:t>
                      </a:r>
                      <a:endParaRPr lang="en-GB" dirty="0"/>
                    </a:p>
                  </a:txBody>
                  <a:tcPr/>
                </a:tc>
              </a:tr>
              <a:tr h="624401">
                <a:tc>
                  <a:txBody>
                    <a:bodyPr/>
                    <a:lstStyle/>
                    <a:p>
                      <a:r>
                        <a:rPr lang="en-GB" dirty="0" smtClean="0"/>
                        <a:t>No. of independent</a:t>
                      </a:r>
                    </a:p>
                    <a:p>
                      <a:r>
                        <a:rPr lang="en-GB" dirty="0" smtClean="0"/>
                        <a:t>units</a:t>
                      </a:r>
                      <a:endParaRPr lang="en-GB" dirty="0"/>
                    </a:p>
                  </a:txBody>
                  <a:tcPr/>
                </a:tc>
                <a:tc>
                  <a:txBody>
                    <a:bodyPr/>
                    <a:lstStyle/>
                    <a:p>
                      <a:pPr algn="r"/>
                      <a:r>
                        <a:rPr lang="en-GB" smtClean="0"/>
                        <a:t>1</a:t>
                      </a:r>
                      <a:endParaRPr lang="en-GB" dirty="0"/>
                    </a:p>
                  </a:txBody>
                  <a:tcPr/>
                </a:tc>
                <a:tc>
                  <a:txBody>
                    <a:bodyPr/>
                    <a:lstStyle/>
                    <a:p>
                      <a:pPr algn="r"/>
                      <a:r>
                        <a:rPr lang="en-GB" dirty="0" smtClean="0"/>
                        <a:t>1</a:t>
                      </a:r>
                      <a:endParaRPr lang="en-GB" dirty="0"/>
                    </a:p>
                  </a:txBody>
                  <a:tcPr/>
                </a:tc>
              </a:tr>
              <a:tr h="624401">
                <a:tc>
                  <a:txBody>
                    <a:bodyPr/>
                    <a:lstStyle/>
                    <a:p>
                      <a:r>
                        <a:rPr lang="en-GB" dirty="0" smtClean="0"/>
                        <a:t>Feed streams</a:t>
                      </a:r>
                      <a:endParaRPr lang="en-GB" dirty="0"/>
                    </a:p>
                  </a:txBody>
                  <a:tcPr/>
                </a:tc>
                <a:tc>
                  <a:txBody>
                    <a:bodyPr/>
                    <a:lstStyle/>
                    <a:p>
                      <a:pPr algn="r"/>
                      <a:r>
                        <a:rPr lang="en-GB" smtClean="0"/>
                        <a:t>2</a:t>
                      </a:r>
                      <a:endParaRPr lang="en-GB" dirty="0"/>
                    </a:p>
                  </a:txBody>
                  <a:tcPr/>
                </a:tc>
                <a:tc>
                  <a:txBody>
                    <a:bodyPr/>
                    <a:lstStyle/>
                    <a:p>
                      <a:pPr algn="r"/>
                      <a:r>
                        <a:rPr lang="en-GB" smtClean="0"/>
                        <a:t>2</a:t>
                      </a:r>
                      <a:endParaRPr lang="en-GB" dirty="0"/>
                    </a:p>
                  </a:txBody>
                  <a:tcPr/>
                </a:tc>
              </a:tr>
              <a:tr h="624401">
                <a:tc>
                  <a:txBody>
                    <a:bodyPr/>
                    <a:lstStyle/>
                    <a:p>
                      <a:r>
                        <a:rPr lang="en-GB" dirty="0" smtClean="0"/>
                        <a:t>Maintenance</a:t>
                      </a:r>
                      <a:endParaRPr lang="en-GB" dirty="0"/>
                    </a:p>
                  </a:txBody>
                  <a:tcPr/>
                </a:tc>
                <a:tc>
                  <a:txBody>
                    <a:bodyPr/>
                    <a:lstStyle/>
                    <a:p>
                      <a:pPr algn="r"/>
                      <a:r>
                        <a:rPr lang="en-GB" dirty="0" smtClean="0"/>
                        <a:t>Unknown</a:t>
                      </a:r>
                      <a:endParaRPr lang="en-GB" dirty="0"/>
                    </a:p>
                  </a:txBody>
                  <a:tcPr/>
                </a:tc>
                <a:tc>
                  <a:txBody>
                    <a:bodyPr/>
                    <a:lstStyle/>
                    <a:p>
                      <a:pPr algn="r"/>
                      <a:r>
                        <a:rPr lang="en-GB" dirty="0" smtClean="0"/>
                        <a:t>Unknown</a:t>
                      </a:r>
                      <a:endParaRPr lang="en-GB" dirty="0"/>
                    </a:p>
                  </a:txBody>
                  <a:tcPr/>
                </a:tc>
              </a:tr>
            </a:tbl>
          </a:graphicData>
        </a:graphic>
      </p:graphicFrame>
      <p:sp>
        <p:nvSpPr>
          <p:cNvPr id="24" name="TextBox 23"/>
          <p:cNvSpPr txBox="1"/>
          <p:nvPr/>
        </p:nvSpPr>
        <p:spPr>
          <a:xfrm>
            <a:off x="122213"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Final Selection</a:t>
            </a:r>
            <a:endParaRPr lang="en-GB" sz="4000" dirty="0">
              <a:latin typeface="Arial" pitchFamily="34" charset="0"/>
              <a:cs typeface="Arial" pitchFamily="34" charset="0"/>
            </a:endParaRPr>
          </a:p>
        </p:txBody>
      </p:sp>
      <p:grpSp>
        <p:nvGrpSpPr>
          <p:cNvPr id="33" name="Group 32"/>
          <p:cNvGrpSpPr/>
          <p:nvPr/>
        </p:nvGrpSpPr>
        <p:grpSpPr>
          <a:xfrm>
            <a:off x="6804248" y="185259"/>
            <a:ext cx="2225253" cy="972000"/>
            <a:chOff x="6804248" y="185259"/>
            <a:chExt cx="2225253" cy="972000"/>
          </a:xfrm>
        </p:grpSpPr>
        <p:grpSp>
          <p:nvGrpSpPr>
            <p:cNvPr id="34" name="Group 33"/>
            <p:cNvGrpSpPr>
              <a:grpSpLocks noChangeAspect="1"/>
            </p:cNvGrpSpPr>
            <p:nvPr/>
          </p:nvGrpSpPr>
          <p:grpSpPr>
            <a:xfrm rot="9085032">
              <a:off x="8064264" y="185259"/>
              <a:ext cx="965237" cy="972000"/>
              <a:chOff x="3170635" y="3163116"/>
              <a:chExt cx="2730722" cy="2749860"/>
            </a:xfrm>
          </p:grpSpPr>
          <p:pic>
            <p:nvPicPr>
              <p:cNvPr id="36"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7"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8"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9" name="Oval 38"/>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TextBox 34"/>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40" name="Group 39"/>
          <p:cNvGrpSpPr/>
          <p:nvPr/>
        </p:nvGrpSpPr>
        <p:grpSpPr>
          <a:xfrm>
            <a:off x="17368" y="6134044"/>
            <a:ext cx="9750817" cy="895356"/>
            <a:chOff x="17368" y="6134044"/>
            <a:chExt cx="9750817" cy="895356"/>
          </a:xfrm>
        </p:grpSpPr>
        <p:pic>
          <p:nvPicPr>
            <p:cNvPr id="41"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2"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43"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149034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p:cNvSpPr txBox="1"/>
          <p:nvPr/>
        </p:nvSpPr>
        <p:spPr>
          <a:xfrm>
            <a:off x="667653" y="1988840"/>
            <a:ext cx="7889523" cy="2031325"/>
          </a:xfrm>
          <a:prstGeom prst="rect">
            <a:avLst/>
          </a:prstGeom>
          <a:noFill/>
        </p:spPr>
        <p:txBody>
          <a:bodyPr wrap="square" rtlCol="0">
            <a:spAutoFit/>
          </a:bodyPr>
          <a:lstStyle/>
          <a:p>
            <a:r>
              <a:rPr lang="en-GB" dirty="0" smtClean="0">
                <a:latin typeface="Arial" pitchFamily="34" charset="0"/>
                <a:cs typeface="Arial" pitchFamily="34" charset="0"/>
              </a:rPr>
              <a:t>Feasibility studies for CO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treatment methods indicate that the </a:t>
            </a:r>
            <a:r>
              <a:rPr lang="en-GB" b="1" dirty="0" smtClean="0">
                <a:latin typeface="Arial" pitchFamily="34" charset="0"/>
                <a:cs typeface="Arial" pitchFamily="34" charset="0"/>
              </a:rPr>
              <a:t>Sabatier reaction</a:t>
            </a:r>
            <a:r>
              <a:rPr lang="en-GB" dirty="0" smtClean="0">
                <a:latin typeface="Arial" pitchFamily="34" charset="0"/>
                <a:cs typeface="Arial" pitchFamily="34" charset="0"/>
              </a:rPr>
              <a:t> is the best choice for “stage 2”.</a:t>
            </a:r>
          </a:p>
          <a:p>
            <a:endParaRPr lang="en-GB" dirty="0">
              <a:latin typeface="Arial" pitchFamily="34" charset="0"/>
              <a:cs typeface="Arial" pitchFamily="34" charset="0"/>
            </a:endParaRPr>
          </a:p>
          <a:p>
            <a:r>
              <a:rPr lang="en-GB" dirty="0" smtClean="0">
                <a:latin typeface="Arial" pitchFamily="34" charset="0"/>
                <a:cs typeface="Arial" pitchFamily="34" charset="0"/>
              </a:rPr>
              <a:t>Possibility of improving the process in “stage 3” by recovering hydrogen from the methane, as opposed to venting it to Mars.  This would create a closed loop for both H</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and O</a:t>
            </a:r>
            <a:r>
              <a:rPr lang="en-GB" baseline="-25000" dirty="0" smtClean="0">
                <a:latin typeface="Arial" pitchFamily="34" charset="0"/>
                <a:cs typeface="Arial" pitchFamily="34" charset="0"/>
              </a:rPr>
              <a:t>2</a:t>
            </a:r>
            <a:r>
              <a:rPr lang="en-GB" dirty="0" smtClean="0">
                <a:latin typeface="Arial" pitchFamily="34" charset="0"/>
                <a:cs typeface="Arial" pitchFamily="34" charset="0"/>
              </a:rPr>
              <a:t>, meaning neither would need to be resupplied.</a:t>
            </a:r>
            <a:endParaRPr lang="en-GB" dirty="0">
              <a:latin typeface="Arial" pitchFamily="34" charset="0"/>
              <a:cs typeface="Arial" pitchFamily="34" charset="0"/>
            </a:endParaRPr>
          </a:p>
        </p:txBody>
      </p:sp>
      <p:sp>
        <p:nvSpPr>
          <p:cNvPr id="22" name="TextBox 21"/>
          <p:cNvSpPr txBox="1"/>
          <p:nvPr/>
        </p:nvSpPr>
        <p:spPr>
          <a:xfrm>
            <a:off x="122213"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H20 Generation…</a:t>
            </a:r>
            <a:endParaRPr lang="en-GB" sz="4000" dirty="0">
              <a:latin typeface="Arial" pitchFamily="34" charset="0"/>
              <a:cs typeface="Arial" pitchFamily="34" charset="0"/>
            </a:endParaRPr>
          </a:p>
        </p:txBody>
      </p:sp>
      <p:grpSp>
        <p:nvGrpSpPr>
          <p:cNvPr id="32" name="Group 31"/>
          <p:cNvGrpSpPr/>
          <p:nvPr/>
        </p:nvGrpSpPr>
        <p:grpSpPr>
          <a:xfrm>
            <a:off x="6804248" y="185259"/>
            <a:ext cx="2225253" cy="972000"/>
            <a:chOff x="6804248" y="185259"/>
            <a:chExt cx="2225253" cy="972000"/>
          </a:xfrm>
        </p:grpSpPr>
        <p:grpSp>
          <p:nvGrpSpPr>
            <p:cNvPr id="33" name="Group 32"/>
            <p:cNvGrpSpPr>
              <a:grpSpLocks noChangeAspect="1"/>
            </p:cNvGrpSpPr>
            <p:nvPr/>
          </p:nvGrpSpPr>
          <p:grpSpPr>
            <a:xfrm rot="9085032">
              <a:off x="8064264" y="185259"/>
              <a:ext cx="965237" cy="972000"/>
              <a:chOff x="3170635" y="3163116"/>
              <a:chExt cx="2730722" cy="2749860"/>
            </a:xfrm>
          </p:grpSpPr>
          <p:pic>
            <p:nvPicPr>
              <p:cNvPr id="35"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6"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7"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8" name="Oval 37"/>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TextBox 33"/>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39" name="Group 38"/>
          <p:cNvGrpSpPr/>
          <p:nvPr/>
        </p:nvGrpSpPr>
        <p:grpSpPr>
          <a:xfrm>
            <a:off x="17368" y="6165304"/>
            <a:ext cx="9750817" cy="895356"/>
            <a:chOff x="17368" y="6134044"/>
            <a:chExt cx="9750817" cy="895356"/>
          </a:xfrm>
        </p:grpSpPr>
        <p:pic>
          <p:nvPicPr>
            <p:cNvPr id="40"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42"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339397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sp>
        <p:nvSpPr>
          <p:cNvPr id="13" name="TextBox 12"/>
          <p:cNvSpPr txBox="1"/>
          <p:nvPr/>
        </p:nvSpPr>
        <p:spPr>
          <a:xfrm>
            <a:off x="3131839" y="1313241"/>
            <a:ext cx="3118997" cy="461665"/>
          </a:xfrm>
          <a:prstGeom prst="rect">
            <a:avLst/>
          </a:prstGeom>
          <a:noFill/>
        </p:spPr>
        <p:txBody>
          <a:bodyPr wrap="square" rtlCol="0">
            <a:spAutoFit/>
          </a:bodyPr>
          <a:lstStyle/>
          <a:p>
            <a:r>
              <a:rPr lang="en-GB" sz="2400" b="1" dirty="0" smtClean="0">
                <a:latin typeface="Arial" pitchFamily="34" charset="0"/>
                <a:cs typeface="Arial" pitchFamily="34" charset="0"/>
              </a:rPr>
              <a:t>O2 Generation</a:t>
            </a:r>
            <a:endParaRPr lang="en-GB" sz="2400" b="1" dirty="0">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620" y="2564904"/>
            <a:ext cx="6239996" cy="346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979712" y="2195572"/>
            <a:ext cx="1152127" cy="338554"/>
          </a:xfrm>
          <a:prstGeom prst="rect">
            <a:avLst/>
          </a:prstGeom>
          <a:noFill/>
        </p:spPr>
        <p:txBody>
          <a:bodyPr wrap="square" rtlCol="0">
            <a:spAutoFit/>
          </a:bodyPr>
          <a:lstStyle/>
          <a:p>
            <a:r>
              <a:rPr lang="en-GB" sz="1600" b="1" dirty="0" smtClean="0"/>
              <a:t>Sabatier</a:t>
            </a:r>
            <a:endParaRPr lang="en-GB" sz="1600" b="1" dirty="0"/>
          </a:p>
        </p:txBody>
      </p:sp>
      <p:sp>
        <p:nvSpPr>
          <p:cNvPr id="14" name="TextBox 13"/>
          <p:cNvSpPr txBox="1"/>
          <p:nvPr/>
        </p:nvSpPr>
        <p:spPr>
          <a:xfrm>
            <a:off x="5004049" y="2177006"/>
            <a:ext cx="1152127" cy="338554"/>
          </a:xfrm>
          <a:prstGeom prst="rect">
            <a:avLst/>
          </a:prstGeom>
          <a:noFill/>
        </p:spPr>
        <p:txBody>
          <a:bodyPr wrap="square" rtlCol="0">
            <a:spAutoFit/>
          </a:bodyPr>
          <a:lstStyle/>
          <a:p>
            <a:r>
              <a:rPr lang="en-GB" sz="1600" b="1" dirty="0" smtClean="0"/>
              <a:t>H20</a:t>
            </a:r>
            <a:endParaRPr lang="en-GB" sz="1600" b="1" dirty="0"/>
          </a:p>
        </p:txBody>
      </p:sp>
      <p:grpSp>
        <p:nvGrpSpPr>
          <p:cNvPr id="15" name="Group 14"/>
          <p:cNvGrpSpPr/>
          <p:nvPr/>
        </p:nvGrpSpPr>
        <p:grpSpPr>
          <a:xfrm>
            <a:off x="6804248" y="185259"/>
            <a:ext cx="2225253" cy="972000"/>
            <a:chOff x="6804248" y="185259"/>
            <a:chExt cx="2225253" cy="972000"/>
          </a:xfrm>
        </p:grpSpPr>
        <p:grpSp>
          <p:nvGrpSpPr>
            <p:cNvPr id="16" name="Group 15"/>
            <p:cNvGrpSpPr>
              <a:grpSpLocks noChangeAspect="1"/>
            </p:cNvGrpSpPr>
            <p:nvPr/>
          </p:nvGrpSpPr>
          <p:grpSpPr>
            <a:xfrm rot="9085032">
              <a:off x="8064264" y="185259"/>
              <a:ext cx="965237" cy="972000"/>
              <a:chOff x="3170635" y="3163116"/>
              <a:chExt cx="2730722" cy="2749860"/>
            </a:xfrm>
          </p:grpSpPr>
          <p:pic>
            <p:nvPicPr>
              <p:cNvPr id="18"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9"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0"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1" name="Oval 2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TextBox 1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22" name="Group 21"/>
          <p:cNvGrpSpPr/>
          <p:nvPr/>
        </p:nvGrpSpPr>
        <p:grpSpPr>
          <a:xfrm>
            <a:off x="17368" y="6134044"/>
            <a:ext cx="9750817" cy="895356"/>
            <a:chOff x="17368" y="6134044"/>
            <a:chExt cx="9750817" cy="895356"/>
          </a:xfrm>
        </p:grpSpPr>
        <p:pic>
          <p:nvPicPr>
            <p:cNvPr id="23"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4"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332887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363629" y="2636912"/>
            <a:ext cx="5936563" cy="3693319"/>
          </a:xfrm>
          <a:prstGeom prst="rect">
            <a:avLst/>
          </a:prstGeom>
          <a:noFill/>
        </p:spPr>
        <p:txBody>
          <a:bodyPr wrap="square" rtlCol="0">
            <a:spAutoFit/>
          </a:bodyPr>
          <a:lstStyle/>
          <a:p>
            <a:pPr marL="342900" indent="-342900">
              <a:buFont typeface="+mj-lt"/>
              <a:buAutoNum type="arabicPeriod"/>
            </a:pPr>
            <a:r>
              <a:rPr lang="en-GB" dirty="0" err="1">
                <a:latin typeface="Arial" pitchFamily="34" charset="0"/>
                <a:cs typeface="Arial" pitchFamily="34" charset="0"/>
              </a:rPr>
              <a:t>Photocatalytic</a:t>
            </a:r>
            <a:r>
              <a:rPr lang="en-GB" dirty="0">
                <a:latin typeface="Arial" pitchFamily="34" charset="0"/>
                <a:cs typeface="Arial" pitchFamily="34" charset="0"/>
              </a:rPr>
              <a:t> </a:t>
            </a:r>
            <a:r>
              <a:rPr lang="en-GB" dirty="0" smtClean="0">
                <a:latin typeface="Arial" pitchFamily="34" charset="0"/>
                <a:cs typeface="Arial" pitchFamily="34" charset="0"/>
              </a:rPr>
              <a:t>splitting</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err="1" smtClean="0">
                <a:latin typeface="Arial" pitchFamily="34" charset="0"/>
                <a:cs typeface="Arial" pitchFamily="34" charset="0"/>
              </a:rPr>
              <a:t>Thermolysis</a:t>
            </a:r>
            <a:endParaRPr lang="en-GB" dirty="0" smtClean="0">
              <a:latin typeface="Arial" pitchFamily="34" charset="0"/>
              <a:cs typeface="Arial" pitchFamily="34" charset="0"/>
            </a:endParaRP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Thermochemical cycles</a:t>
            </a:r>
          </a:p>
          <a:p>
            <a:pPr marL="342900" indent="-342900">
              <a:buFont typeface="+mj-lt"/>
              <a:buAutoNum type="arabicPeriod"/>
            </a:pPr>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Catalysis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Electrolysis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Laser</a:t>
            </a:r>
            <a:endParaRPr lang="en-GB" dirty="0">
              <a:latin typeface="Arial" pitchFamily="34" charset="0"/>
              <a:cs typeface="Arial" pitchFamily="34" charset="0"/>
            </a:endParaRPr>
          </a:p>
          <a:p>
            <a:endParaRPr lang="en-GB" dirty="0"/>
          </a:p>
          <a:p>
            <a:endParaRPr lang="en-GB" dirty="0"/>
          </a:p>
        </p:txBody>
      </p:sp>
      <p:sp>
        <p:nvSpPr>
          <p:cNvPr id="20" name="TextBox 19"/>
          <p:cNvSpPr txBox="1"/>
          <p:nvPr/>
        </p:nvSpPr>
        <p:spPr>
          <a:xfrm>
            <a:off x="77686"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H20 Generation</a:t>
            </a:r>
            <a:endParaRPr lang="en-GB" sz="4000" dirty="0">
              <a:latin typeface="Arial" pitchFamily="34" charset="0"/>
              <a:cs typeface="Arial" pitchFamily="34" charset="0"/>
            </a:endParaRPr>
          </a:p>
        </p:txBody>
      </p:sp>
      <p:grpSp>
        <p:nvGrpSpPr>
          <p:cNvPr id="29" name="Group 28"/>
          <p:cNvGrpSpPr/>
          <p:nvPr/>
        </p:nvGrpSpPr>
        <p:grpSpPr>
          <a:xfrm>
            <a:off x="6804248" y="185259"/>
            <a:ext cx="2225253" cy="972000"/>
            <a:chOff x="6804248" y="185259"/>
            <a:chExt cx="2225253" cy="972000"/>
          </a:xfrm>
        </p:grpSpPr>
        <p:grpSp>
          <p:nvGrpSpPr>
            <p:cNvPr id="30" name="Group 29"/>
            <p:cNvGrpSpPr>
              <a:grpSpLocks noChangeAspect="1"/>
            </p:cNvGrpSpPr>
            <p:nvPr/>
          </p:nvGrpSpPr>
          <p:grpSpPr>
            <a:xfrm rot="9085032">
              <a:off x="8064264" y="185259"/>
              <a:ext cx="965237" cy="972000"/>
              <a:chOff x="3170635" y="3163116"/>
              <a:chExt cx="2730722" cy="2749860"/>
            </a:xfrm>
          </p:grpSpPr>
          <p:pic>
            <p:nvPicPr>
              <p:cNvPr id="32"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3"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34"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35" name="Oval 34"/>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TextBox 30"/>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36" name="Group 35"/>
          <p:cNvGrpSpPr/>
          <p:nvPr/>
        </p:nvGrpSpPr>
        <p:grpSpPr>
          <a:xfrm>
            <a:off x="17368" y="6134044"/>
            <a:ext cx="9750817" cy="895356"/>
            <a:chOff x="17368" y="6134044"/>
            <a:chExt cx="9750817" cy="895356"/>
          </a:xfrm>
        </p:grpSpPr>
        <p:pic>
          <p:nvPicPr>
            <p:cNvPr id="37"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8"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9"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544335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4"/>
          <p:cNvSpPr txBox="1">
            <a:spLocks/>
          </p:cNvSpPr>
          <p:nvPr/>
        </p:nvSpPr>
        <p:spPr>
          <a:xfrm>
            <a:off x="859239" y="2089448"/>
            <a:ext cx="3435073" cy="33843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graphicFrame>
        <p:nvGraphicFramePr>
          <p:cNvPr id="34" name="Table 33"/>
          <p:cNvGraphicFramePr>
            <a:graphicFrameLocks noGrp="1"/>
          </p:cNvGraphicFramePr>
          <p:nvPr>
            <p:extLst>
              <p:ext uri="{D42A27DB-BD31-4B8C-83A1-F6EECF244321}">
                <p14:modId xmlns:p14="http://schemas.microsoft.com/office/powerpoint/2010/main" val="2797775528"/>
              </p:ext>
            </p:extLst>
          </p:nvPr>
        </p:nvGraphicFramePr>
        <p:xfrm>
          <a:off x="827584" y="1556792"/>
          <a:ext cx="7560840" cy="4863400"/>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err="1" smtClean="0"/>
                        <a:t>Photocatalytic</a:t>
                      </a:r>
                      <a:endParaRPr lang="en-GB" dirty="0"/>
                    </a:p>
                  </a:txBody>
                  <a:tcPr/>
                </a:tc>
                <a:tc>
                  <a:txBody>
                    <a:bodyPr/>
                    <a:lstStyle/>
                    <a:p>
                      <a:endParaRPr lang="en-GB" dirty="0"/>
                    </a:p>
                  </a:txBody>
                  <a:tcPr/>
                </a:tc>
                <a:tc>
                  <a:txBody>
                    <a:bodyPr/>
                    <a:lstStyle/>
                    <a:p>
                      <a:r>
                        <a:rPr lang="en-GB" baseline="0" dirty="0" smtClean="0"/>
                        <a:t>     </a:t>
                      </a:r>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99216">
                <a:tc>
                  <a:txBody>
                    <a:bodyPr/>
                    <a:lstStyle/>
                    <a:p>
                      <a:r>
                        <a:rPr lang="en-GB" dirty="0" err="1" smtClean="0"/>
                        <a:t>Thermolysis</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89432">
                <a:tc>
                  <a:txBody>
                    <a:bodyPr/>
                    <a:lstStyle/>
                    <a:p>
                      <a:r>
                        <a:rPr lang="en-GB" dirty="0" smtClean="0"/>
                        <a:t>Thermochemical</a:t>
                      </a:r>
                      <a:r>
                        <a:rPr lang="en-GB" baseline="0" dirty="0" smtClean="0"/>
                        <a:t> Cycles</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sz="1800" b="1" dirty="0" smtClean="0">
                          <a:solidFill>
                            <a:schemeClr val="accent6"/>
                          </a:solidFill>
                        </a:rPr>
                        <a:t>?</a:t>
                      </a:r>
                      <a:endParaRPr lang="en-GB" sz="2400" dirty="0" smtClean="0"/>
                    </a:p>
                  </a:txBody>
                  <a:tcPr/>
                </a:tc>
                <a:tc>
                  <a:txBody>
                    <a:bodyPr/>
                    <a:lstStyle/>
                    <a:p>
                      <a:endParaRPr lang="en-GB" dirty="0"/>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Catalysis</a:t>
                      </a:r>
                      <a:endParaRPr lang="en-GB" dirty="0"/>
                    </a:p>
                  </a:txBody>
                  <a:tcPr/>
                </a:tc>
                <a:tc>
                  <a:txBody>
                    <a:bodyPr/>
                    <a:lstStyle/>
                    <a:p>
                      <a:endParaRPr lang="en-GB" dirty="0"/>
                    </a:p>
                  </a:txBody>
                  <a:tcPr/>
                </a:tc>
                <a:tc>
                  <a:txBody>
                    <a:bodyPr/>
                    <a:lstStyle/>
                    <a:p>
                      <a:pPr algn="l"/>
                      <a:r>
                        <a:rPr lang="en-GB" sz="1800" b="1" dirty="0" smtClean="0">
                          <a:solidFill>
                            <a:schemeClr val="accent6"/>
                          </a:solidFill>
                        </a:rPr>
                        <a:t>      ?</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Laser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60080">
                <a:tc>
                  <a:txBody>
                    <a:bodyPr/>
                    <a:lstStyle/>
                    <a:p>
                      <a:r>
                        <a:rPr lang="en-GB" dirty="0" smtClean="0"/>
                        <a:t>Bipolar Electrolysis</a:t>
                      </a:r>
                      <a:endParaRPr lang="en-GB" dirty="0"/>
                    </a:p>
                  </a:txBody>
                  <a:tcPr/>
                </a:tc>
                <a:tc>
                  <a:txBody>
                    <a:bodyPr/>
                    <a:lstStyle/>
                    <a:p>
                      <a:endParaRPr lang="en-GB" dirty="0"/>
                    </a:p>
                  </a:txBody>
                  <a:tcPr/>
                </a:tc>
                <a:tc>
                  <a:txBody>
                    <a:bodyPr/>
                    <a:lstStyle/>
                    <a:p>
                      <a:r>
                        <a:rPr lang="en-GB" dirty="0" smtClean="0"/>
                        <a:t>     </a:t>
                      </a:r>
                      <a:endParaRPr lang="en-GB" b="1" dirty="0">
                        <a:solidFill>
                          <a:schemeClr val="accent6"/>
                        </a:solidFill>
                      </a:endParaRPr>
                    </a:p>
                  </a:txBody>
                  <a:tcPr/>
                </a:tc>
                <a:tc>
                  <a:txBody>
                    <a:bodyPr/>
                    <a:lstStyle/>
                    <a:p>
                      <a:endParaRPr lang="en-GB" dirty="0"/>
                    </a:p>
                  </a:txBody>
                  <a:tcPr/>
                </a:tc>
                <a:tc>
                  <a:txBody>
                    <a:bodyPr/>
                    <a:lstStyle/>
                    <a:p>
                      <a:endParaRPr lang="en-GB" dirty="0"/>
                    </a:p>
                  </a:txBody>
                  <a:tcPr/>
                </a:tc>
              </a:tr>
              <a:tr h="522304">
                <a:tc>
                  <a:txBody>
                    <a:bodyPr/>
                    <a:lstStyle/>
                    <a:p>
                      <a:r>
                        <a:rPr lang="en-GB" dirty="0" smtClean="0"/>
                        <a:t>PEM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32048">
                <a:tc>
                  <a:txBody>
                    <a:bodyPr/>
                    <a:lstStyle/>
                    <a:p>
                      <a:r>
                        <a:rPr lang="en-GB" smtClean="0"/>
                        <a:t>Solid Oxide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bl>
          </a:graphicData>
        </a:graphic>
      </p:graphicFrame>
      <p:pic>
        <p:nvPicPr>
          <p:cNvPr id="35"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7531" y="39279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6" y="223346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5" y="2809528"/>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0697" y="337564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7165" y="333084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72909" y="392892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5458" y="336740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5963" y="392892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6290" y="439370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4" y="5315666"/>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0854" y="59058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5"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5820"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54059"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5457" y="489776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203836" y="141960"/>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sp>
        <p:nvSpPr>
          <p:cNvPr id="58" name="TextBox 57"/>
          <p:cNvSpPr txBox="1"/>
          <p:nvPr/>
        </p:nvSpPr>
        <p:spPr>
          <a:xfrm>
            <a:off x="3225906" y="1139318"/>
            <a:ext cx="2520280" cy="400110"/>
          </a:xfrm>
          <a:prstGeom prst="rect">
            <a:avLst/>
          </a:prstGeom>
          <a:noFill/>
        </p:spPr>
        <p:txBody>
          <a:bodyPr wrap="square" rtlCol="0">
            <a:spAutoFit/>
          </a:bodyPr>
          <a:lstStyle/>
          <a:p>
            <a:r>
              <a:rPr lang="en-GB" sz="2000" dirty="0" smtClean="0">
                <a:latin typeface="Arial" pitchFamily="34" charset="0"/>
                <a:cs typeface="Arial" pitchFamily="34" charset="0"/>
              </a:rPr>
              <a:t>O2 Generation</a:t>
            </a:r>
            <a:endParaRPr lang="en-GB" sz="2000" dirty="0">
              <a:latin typeface="Arial" pitchFamily="34" charset="0"/>
              <a:cs typeface="Arial" pitchFamily="34" charset="0"/>
            </a:endParaRPr>
          </a:p>
        </p:txBody>
      </p:sp>
      <p:grpSp>
        <p:nvGrpSpPr>
          <p:cNvPr id="59" name="Group 58"/>
          <p:cNvGrpSpPr/>
          <p:nvPr/>
        </p:nvGrpSpPr>
        <p:grpSpPr>
          <a:xfrm>
            <a:off x="6804248" y="185259"/>
            <a:ext cx="2225253" cy="972000"/>
            <a:chOff x="6804248" y="185259"/>
            <a:chExt cx="2225253" cy="972000"/>
          </a:xfrm>
        </p:grpSpPr>
        <p:grpSp>
          <p:nvGrpSpPr>
            <p:cNvPr id="60" name="Group 59"/>
            <p:cNvGrpSpPr>
              <a:grpSpLocks noChangeAspect="1"/>
            </p:cNvGrpSpPr>
            <p:nvPr/>
          </p:nvGrpSpPr>
          <p:grpSpPr>
            <a:xfrm rot="9085032">
              <a:off x="8064264" y="185259"/>
              <a:ext cx="965237" cy="972000"/>
              <a:chOff x="3170635" y="3163116"/>
              <a:chExt cx="2730722" cy="2749860"/>
            </a:xfrm>
          </p:grpSpPr>
          <p:pic>
            <p:nvPicPr>
              <p:cNvPr id="62" name="lab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63" name="modelling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64" name="hp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65" name="Oval 64"/>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TextBox 60"/>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66" name="Group 65"/>
          <p:cNvGrpSpPr/>
          <p:nvPr/>
        </p:nvGrpSpPr>
        <p:grpSpPr>
          <a:xfrm>
            <a:off x="17368" y="6134044"/>
            <a:ext cx="9750817" cy="895356"/>
            <a:chOff x="17368" y="6134044"/>
            <a:chExt cx="9750817" cy="895356"/>
          </a:xfrm>
        </p:grpSpPr>
        <p:pic>
          <p:nvPicPr>
            <p:cNvPr id="67"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8"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69"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660442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4"/>
          <p:cNvSpPr txBox="1">
            <a:spLocks/>
          </p:cNvSpPr>
          <p:nvPr/>
        </p:nvSpPr>
        <p:spPr>
          <a:xfrm>
            <a:off x="859239" y="2089448"/>
            <a:ext cx="3435073" cy="33843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graphicFrame>
        <p:nvGraphicFramePr>
          <p:cNvPr id="34" name="Table 33"/>
          <p:cNvGraphicFramePr>
            <a:graphicFrameLocks noGrp="1"/>
          </p:cNvGraphicFramePr>
          <p:nvPr>
            <p:extLst>
              <p:ext uri="{D42A27DB-BD31-4B8C-83A1-F6EECF244321}">
                <p14:modId xmlns:p14="http://schemas.microsoft.com/office/powerpoint/2010/main" val="2466622219"/>
              </p:ext>
            </p:extLst>
          </p:nvPr>
        </p:nvGraphicFramePr>
        <p:xfrm>
          <a:off x="827584" y="1556792"/>
          <a:ext cx="7560840" cy="4863400"/>
        </p:xfrm>
        <a:graphic>
          <a:graphicData uri="http://schemas.openxmlformats.org/drawingml/2006/table">
            <a:tbl>
              <a:tblPr firstRow="1" bandRow="1">
                <a:tableStyleId>{5C22544A-7EE6-4342-B048-85BDC9FD1C3A}</a:tableStyleId>
              </a:tblPr>
              <a:tblGrid>
                <a:gridCol w="2190058"/>
                <a:gridCol w="1440160"/>
                <a:gridCol w="1152128"/>
                <a:gridCol w="1368152"/>
                <a:gridCol w="1410342"/>
              </a:tblGrid>
              <a:tr h="647192">
                <a:tc>
                  <a:txBody>
                    <a:bodyPr/>
                    <a:lstStyle/>
                    <a:p>
                      <a:r>
                        <a:rPr lang="en-GB" dirty="0" smtClean="0"/>
                        <a:t>Technology</a:t>
                      </a:r>
                      <a:endParaRPr lang="en-GB" dirty="0"/>
                    </a:p>
                  </a:txBody>
                  <a:tcPr/>
                </a:tc>
                <a:tc>
                  <a:txBody>
                    <a:bodyPr/>
                    <a:lstStyle/>
                    <a:p>
                      <a:r>
                        <a:rPr lang="en-GB" dirty="0" smtClean="0"/>
                        <a:t>Applicability</a:t>
                      </a:r>
                      <a:endParaRPr lang="en-GB" dirty="0"/>
                    </a:p>
                  </a:txBody>
                  <a:tcPr/>
                </a:tc>
                <a:tc>
                  <a:txBody>
                    <a:bodyPr/>
                    <a:lstStyle/>
                    <a:p>
                      <a:r>
                        <a:rPr lang="en-GB" dirty="0" smtClean="0"/>
                        <a:t>Reliability</a:t>
                      </a:r>
                      <a:endParaRPr lang="en-GB" dirty="0"/>
                    </a:p>
                  </a:txBody>
                  <a:tcPr/>
                </a:tc>
                <a:tc>
                  <a:txBody>
                    <a:bodyPr/>
                    <a:lstStyle/>
                    <a:p>
                      <a:r>
                        <a:rPr lang="en-GB" dirty="0" smtClean="0"/>
                        <a:t>Modularity</a:t>
                      </a:r>
                      <a:endParaRPr lang="en-GB" dirty="0"/>
                    </a:p>
                  </a:txBody>
                  <a:tcPr/>
                </a:tc>
                <a:tc>
                  <a:txBody>
                    <a:bodyPr/>
                    <a:lstStyle/>
                    <a:p>
                      <a:r>
                        <a:rPr lang="en-GB" dirty="0" smtClean="0"/>
                        <a:t>Resupply</a:t>
                      </a:r>
                      <a:endParaRPr lang="en-GB" dirty="0"/>
                    </a:p>
                  </a:txBody>
                  <a:tcPr/>
                </a:tc>
              </a:tr>
              <a:tr h="504936">
                <a:tc>
                  <a:txBody>
                    <a:bodyPr/>
                    <a:lstStyle/>
                    <a:p>
                      <a:r>
                        <a:rPr lang="en-GB" dirty="0" err="1" smtClean="0"/>
                        <a:t>Photocatalytic</a:t>
                      </a:r>
                      <a:endParaRPr lang="en-GB" dirty="0"/>
                    </a:p>
                  </a:txBody>
                  <a:tcPr/>
                </a:tc>
                <a:tc>
                  <a:txBody>
                    <a:bodyPr/>
                    <a:lstStyle/>
                    <a:p>
                      <a:endParaRPr lang="en-GB" dirty="0"/>
                    </a:p>
                  </a:txBody>
                  <a:tcPr/>
                </a:tc>
                <a:tc>
                  <a:txBody>
                    <a:bodyPr/>
                    <a:lstStyle/>
                    <a:p>
                      <a:r>
                        <a:rPr lang="en-GB" baseline="0" dirty="0" smtClean="0"/>
                        <a:t>     </a:t>
                      </a:r>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99216">
                <a:tc>
                  <a:txBody>
                    <a:bodyPr/>
                    <a:lstStyle/>
                    <a:p>
                      <a:r>
                        <a:rPr lang="en-GB" dirty="0" err="1" smtClean="0"/>
                        <a:t>Thermolysis</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89432">
                <a:tc>
                  <a:txBody>
                    <a:bodyPr/>
                    <a:lstStyle/>
                    <a:p>
                      <a:r>
                        <a:rPr lang="en-GB" dirty="0" smtClean="0"/>
                        <a:t>Thermochemical</a:t>
                      </a:r>
                      <a:r>
                        <a:rPr lang="en-GB" baseline="0" dirty="0" smtClean="0"/>
                        <a:t> Cycles</a:t>
                      </a:r>
                      <a:endParaRPr lang="en-GB" dirty="0"/>
                    </a:p>
                  </a:txBody>
                  <a:tcPr/>
                </a:tc>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sz="1800" b="1" dirty="0" smtClean="0">
                          <a:solidFill>
                            <a:schemeClr val="accent6"/>
                          </a:solidFill>
                        </a:rPr>
                        <a:t>?</a:t>
                      </a:r>
                      <a:endParaRPr lang="en-GB" sz="2400" dirty="0" smtClean="0"/>
                    </a:p>
                  </a:txBody>
                  <a:tcPr/>
                </a:tc>
                <a:tc>
                  <a:txBody>
                    <a:bodyPr/>
                    <a:lstStyle/>
                    <a:p>
                      <a:endParaRPr lang="en-GB" dirty="0"/>
                    </a:p>
                  </a:txBody>
                  <a:tcPr/>
                </a:tc>
                <a:tc>
                  <a:txBody>
                    <a:bodyPr/>
                    <a:lstStyle/>
                    <a:p>
                      <a:r>
                        <a:rPr lang="en-GB" sz="1800" b="1" dirty="0" smtClean="0">
                          <a:solidFill>
                            <a:schemeClr val="accent4">
                              <a:lumMod val="50000"/>
                            </a:schemeClr>
                          </a:solidFill>
                        </a:rPr>
                        <a:t>         </a:t>
                      </a:r>
                      <a:endParaRPr lang="en-GB" dirty="0"/>
                    </a:p>
                  </a:txBody>
                  <a:tcPr/>
                </a:tc>
              </a:tr>
              <a:tr h="479648">
                <a:tc>
                  <a:txBody>
                    <a:bodyPr/>
                    <a:lstStyle/>
                    <a:p>
                      <a:r>
                        <a:rPr lang="en-GB" dirty="0" smtClean="0"/>
                        <a:t>Catalysis</a:t>
                      </a:r>
                      <a:endParaRPr lang="en-GB" dirty="0"/>
                    </a:p>
                  </a:txBody>
                  <a:tcPr/>
                </a:tc>
                <a:tc>
                  <a:txBody>
                    <a:bodyPr/>
                    <a:lstStyle/>
                    <a:p>
                      <a:endParaRPr lang="en-GB" dirty="0"/>
                    </a:p>
                  </a:txBody>
                  <a:tcPr/>
                </a:tc>
                <a:tc>
                  <a:txBody>
                    <a:bodyPr/>
                    <a:lstStyle/>
                    <a:p>
                      <a:pPr algn="l"/>
                      <a:r>
                        <a:rPr lang="en-GB" sz="1800" b="1" dirty="0" smtClean="0">
                          <a:solidFill>
                            <a:schemeClr val="accent6"/>
                          </a:solidFill>
                        </a:rPr>
                        <a:t>      ?</a:t>
                      </a:r>
                      <a:endParaRPr lang="en-GB" sz="2400" dirty="0"/>
                    </a:p>
                  </a:txBody>
                  <a:tcPr/>
                </a:tc>
                <a:tc>
                  <a:txBody>
                    <a:bodyPr/>
                    <a:lstStyle/>
                    <a:p>
                      <a:r>
                        <a:rPr lang="en-GB" sz="1800" b="1" dirty="0" smtClean="0">
                          <a:solidFill>
                            <a:schemeClr val="accent6"/>
                          </a:solidFill>
                        </a:rPr>
                        <a:t>         </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 </a:t>
                      </a:r>
                      <a:endParaRPr lang="en-GB" sz="2400" dirty="0"/>
                    </a:p>
                  </a:txBody>
                  <a:tcPr/>
                </a:tc>
              </a:tr>
              <a:tr h="469864">
                <a:tc>
                  <a:txBody>
                    <a:bodyPr/>
                    <a:lstStyle/>
                    <a:p>
                      <a:r>
                        <a:rPr lang="en-GB" dirty="0" smtClean="0"/>
                        <a:t>Laser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60080">
                <a:tc>
                  <a:txBody>
                    <a:bodyPr/>
                    <a:lstStyle/>
                    <a:p>
                      <a:r>
                        <a:rPr lang="en-GB" dirty="0" smtClean="0"/>
                        <a:t>Bipolar Electrolysis</a:t>
                      </a:r>
                      <a:endParaRPr lang="en-GB" dirty="0"/>
                    </a:p>
                  </a:txBody>
                  <a:tcPr>
                    <a:solidFill>
                      <a:srgbClr val="FFFF00"/>
                    </a:solidFill>
                  </a:tcPr>
                </a:tc>
                <a:tc>
                  <a:txBody>
                    <a:bodyPr/>
                    <a:lstStyle/>
                    <a:p>
                      <a:endParaRPr lang="en-GB" dirty="0"/>
                    </a:p>
                  </a:txBody>
                  <a:tcPr>
                    <a:solidFill>
                      <a:srgbClr val="FFFF00"/>
                    </a:solidFill>
                  </a:tcPr>
                </a:tc>
                <a:tc>
                  <a:txBody>
                    <a:bodyPr/>
                    <a:lstStyle/>
                    <a:p>
                      <a:r>
                        <a:rPr lang="en-GB" dirty="0" smtClean="0"/>
                        <a:t>     </a:t>
                      </a:r>
                      <a:endParaRPr lang="en-GB" b="1" dirty="0">
                        <a:solidFill>
                          <a:schemeClr val="accent6"/>
                        </a:solidFill>
                      </a:endParaRPr>
                    </a:p>
                  </a:txBody>
                  <a:tcPr>
                    <a:solidFill>
                      <a:srgbClr val="FFFF00"/>
                    </a:solidFill>
                  </a:tcPr>
                </a:tc>
                <a:tc>
                  <a:txBody>
                    <a:bodyPr/>
                    <a:lstStyle/>
                    <a:p>
                      <a:endParaRPr lang="en-GB" dirty="0"/>
                    </a:p>
                  </a:txBody>
                  <a:tcPr>
                    <a:solidFill>
                      <a:srgbClr val="FFFF00"/>
                    </a:solidFill>
                  </a:tcPr>
                </a:tc>
                <a:tc>
                  <a:txBody>
                    <a:bodyPr/>
                    <a:lstStyle/>
                    <a:p>
                      <a:endParaRPr lang="en-GB" dirty="0"/>
                    </a:p>
                  </a:txBody>
                  <a:tcPr>
                    <a:solidFill>
                      <a:srgbClr val="FFFF00"/>
                    </a:solidFill>
                  </a:tcPr>
                </a:tc>
              </a:tr>
              <a:tr h="522304">
                <a:tc>
                  <a:txBody>
                    <a:bodyPr/>
                    <a:lstStyle/>
                    <a:p>
                      <a:r>
                        <a:rPr lang="en-GB" dirty="0" smtClean="0"/>
                        <a:t>PEM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r h="432048">
                <a:tc>
                  <a:txBody>
                    <a:bodyPr/>
                    <a:lstStyle/>
                    <a:p>
                      <a:r>
                        <a:rPr lang="en-GB" smtClean="0"/>
                        <a:t>Solid Oxide </a:t>
                      </a:r>
                      <a:r>
                        <a:rPr lang="en-GB" dirty="0" err="1" smtClean="0"/>
                        <a:t>Electrolyzer</a:t>
                      </a:r>
                      <a:endParaRPr lang="en-GB" dirty="0"/>
                    </a:p>
                  </a:txBody>
                  <a:tcPr/>
                </a:tc>
                <a:tc>
                  <a:txBody>
                    <a:bodyPr/>
                    <a:lstStyle/>
                    <a:p>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c>
                  <a:txBody>
                    <a:bodyPr/>
                    <a:lstStyle/>
                    <a:p>
                      <a:r>
                        <a:rPr lang="en-GB" sz="1800" b="1" dirty="0" smtClean="0">
                          <a:solidFill>
                            <a:schemeClr val="accent6"/>
                          </a:solidFill>
                        </a:rPr>
                        <a:t>         </a:t>
                      </a:r>
                      <a:r>
                        <a:rPr lang="en-GB" sz="2400" b="1" dirty="0" smtClean="0">
                          <a:solidFill>
                            <a:schemeClr val="accent6"/>
                          </a:solidFill>
                        </a:rPr>
                        <a:t>-</a:t>
                      </a:r>
                      <a:endParaRPr lang="en-GB" dirty="0"/>
                    </a:p>
                  </a:txBody>
                  <a:tcPr/>
                </a:tc>
              </a:tr>
            </a:tbl>
          </a:graphicData>
        </a:graphic>
      </p:graphicFrame>
      <p:pic>
        <p:nvPicPr>
          <p:cNvPr id="35"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7531" y="392799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6" y="223346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5" y="2809528"/>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0697" y="3375644"/>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7165" y="3330843"/>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72909" y="392892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5458" y="3367408"/>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35963" y="3928929"/>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6290" y="4393704"/>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9934" y="5315666"/>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8" descr="http://www.clker.com/cliparts/1/1/9/2/12065738771352376078Arnoud999_Right_or_wrong_5.svg.m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0854" y="5905872"/>
            <a:ext cx="321929" cy="32192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5"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65820"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54059" y="4897760"/>
            <a:ext cx="386741" cy="28428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5457" y="4897760"/>
            <a:ext cx="386741" cy="284288"/>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203836" y="141960"/>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Criteria &amp; Constraints</a:t>
            </a:r>
            <a:endParaRPr lang="en-GB" sz="4000" dirty="0">
              <a:latin typeface="Arial" pitchFamily="34" charset="0"/>
              <a:cs typeface="Arial" pitchFamily="34" charset="0"/>
            </a:endParaRPr>
          </a:p>
        </p:txBody>
      </p:sp>
      <p:sp>
        <p:nvSpPr>
          <p:cNvPr id="58" name="TextBox 57"/>
          <p:cNvSpPr txBox="1"/>
          <p:nvPr/>
        </p:nvSpPr>
        <p:spPr>
          <a:xfrm>
            <a:off x="3225906" y="1139318"/>
            <a:ext cx="2520280" cy="400110"/>
          </a:xfrm>
          <a:prstGeom prst="rect">
            <a:avLst/>
          </a:prstGeom>
          <a:noFill/>
        </p:spPr>
        <p:txBody>
          <a:bodyPr wrap="square" rtlCol="0">
            <a:spAutoFit/>
          </a:bodyPr>
          <a:lstStyle/>
          <a:p>
            <a:r>
              <a:rPr lang="en-GB" sz="2000" dirty="0" smtClean="0">
                <a:latin typeface="Arial" pitchFamily="34" charset="0"/>
                <a:cs typeface="Arial" pitchFamily="34" charset="0"/>
              </a:rPr>
              <a:t>O2 Generation</a:t>
            </a:r>
            <a:endParaRPr lang="en-GB" sz="2000" dirty="0">
              <a:latin typeface="Arial" pitchFamily="34" charset="0"/>
              <a:cs typeface="Arial" pitchFamily="34" charset="0"/>
            </a:endParaRPr>
          </a:p>
        </p:txBody>
      </p:sp>
      <p:grpSp>
        <p:nvGrpSpPr>
          <p:cNvPr id="28" name="Group 27"/>
          <p:cNvGrpSpPr/>
          <p:nvPr/>
        </p:nvGrpSpPr>
        <p:grpSpPr>
          <a:xfrm>
            <a:off x="6804248" y="185259"/>
            <a:ext cx="2225253" cy="972000"/>
            <a:chOff x="6804248" y="185259"/>
            <a:chExt cx="2225253" cy="972000"/>
          </a:xfrm>
        </p:grpSpPr>
        <p:grpSp>
          <p:nvGrpSpPr>
            <p:cNvPr id="29" name="Group 28"/>
            <p:cNvGrpSpPr>
              <a:grpSpLocks noChangeAspect="1"/>
            </p:cNvGrpSpPr>
            <p:nvPr/>
          </p:nvGrpSpPr>
          <p:grpSpPr>
            <a:xfrm rot="9085032">
              <a:off x="8064264" y="185259"/>
              <a:ext cx="965237" cy="972000"/>
              <a:chOff x="3170635" y="3163116"/>
              <a:chExt cx="2730722" cy="2749860"/>
            </a:xfrm>
          </p:grpSpPr>
          <p:pic>
            <p:nvPicPr>
              <p:cNvPr id="31" name="lab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32" name="modelling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51" name="hp circl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52" name="Oval 51"/>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TextBox 29"/>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59" name="Group 58"/>
          <p:cNvGrpSpPr/>
          <p:nvPr/>
        </p:nvGrpSpPr>
        <p:grpSpPr>
          <a:xfrm>
            <a:off x="17368" y="6134044"/>
            <a:ext cx="9750817" cy="895356"/>
            <a:chOff x="17368" y="6134044"/>
            <a:chExt cx="9750817" cy="895356"/>
          </a:xfrm>
        </p:grpSpPr>
        <p:pic>
          <p:nvPicPr>
            <p:cNvPr id="60" name="Picture 9" descr="Ma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62" name="Picture 9" descr="http://upload.wikimedia.org/wikipedia/en/thumb/0/0f/University_of_Edinburgh_logo.svg/200px-University_of_Edinburgh_logo.sv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931992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179512" y="1432515"/>
            <a:ext cx="5936563" cy="4062651"/>
          </a:xfrm>
          <a:prstGeom prst="rect">
            <a:avLst/>
          </a:prstGeom>
          <a:noFill/>
        </p:spPr>
        <p:txBody>
          <a:bodyPr wrap="square" rtlCol="0">
            <a:spAutoFit/>
          </a:bodyPr>
          <a:lstStyle/>
          <a:p>
            <a:r>
              <a:rPr lang="en-GB" sz="2400" b="1" dirty="0" smtClean="0"/>
              <a:t>Bipolar Electrolysis</a:t>
            </a:r>
          </a:p>
          <a:p>
            <a:endParaRPr lang="en-GB" b="1" dirty="0" smtClean="0"/>
          </a:p>
          <a:p>
            <a:pPr>
              <a:buFont typeface="Arial" pitchFamily="34" charset="0"/>
              <a:buChar char="•"/>
            </a:pPr>
            <a:r>
              <a:rPr lang="en-GB" dirty="0" smtClean="0"/>
              <a:t>Well developed technology</a:t>
            </a:r>
          </a:p>
          <a:p>
            <a:pPr>
              <a:buFont typeface="Arial" pitchFamily="34" charset="0"/>
              <a:buChar char="•"/>
            </a:pPr>
            <a:endParaRPr lang="en-GB" dirty="0" smtClean="0"/>
          </a:p>
          <a:p>
            <a:pPr>
              <a:buFont typeface="Arial" pitchFamily="34" charset="0"/>
              <a:buChar char="•"/>
            </a:pPr>
            <a:r>
              <a:rPr lang="en-GB" dirty="0" smtClean="0"/>
              <a:t>Reliable</a:t>
            </a:r>
          </a:p>
          <a:p>
            <a:pPr>
              <a:buFont typeface="Arial" pitchFamily="34" charset="0"/>
              <a:buChar char="•"/>
            </a:pPr>
            <a:endParaRPr lang="en-GB" dirty="0" smtClean="0"/>
          </a:p>
          <a:p>
            <a:pPr>
              <a:buFont typeface="Arial" pitchFamily="34" charset="0"/>
              <a:buChar char="•"/>
            </a:pPr>
            <a:r>
              <a:rPr lang="en-GB" dirty="0" smtClean="0"/>
              <a:t>Able to provide continuous supply of O2</a:t>
            </a:r>
          </a:p>
          <a:p>
            <a:pPr>
              <a:buFont typeface="Arial" pitchFamily="34" charset="0"/>
              <a:buChar char="•"/>
            </a:pPr>
            <a:endParaRPr lang="en-GB" dirty="0" smtClean="0"/>
          </a:p>
          <a:p>
            <a:pPr>
              <a:buFont typeface="Arial" pitchFamily="34" charset="0"/>
              <a:buChar char="•"/>
            </a:pPr>
            <a:r>
              <a:rPr lang="en-GB" dirty="0" smtClean="0"/>
              <a:t>Simple to operate</a:t>
            </a:r>
          </a:p>
          <a:p>
            <a:pPr>
              <a:buFont typeface="Arial" pitchFamily="34" charset="0"/>
              <a:buChar char="•"/>
            </a:pPr>
            <a:endParaRPr lang="en-GB" dirty="0" smtClean="0"/>
          </a:p>
          <a:p>
            <a:pPr>
              <a:buFont typeface="Arial" pitchFamily="34" charset="0"/>
              <a:buChar char="•"/>
            </a:pPr>
            <a:endParaRPr lang="en-GB" dirty="0" smtClean="0"/>
          </a:p>
          <a:p>
            <a:endParaRPr lang="en-GB" b="1" dirty="0" smtClean="0"/>
          </a:p>
          <a:p>
            <a:endParaRPr lang="en-GB" b="1" dirty="0"/>
          </a:p>
          <a:p>
            <a:endParaRPr lang="en-GB" dirty="0"/>
          </a:p>
        </p:txBody>
      </p:sp>
      <p:sp>
        <p:nvSpPr>
          <p:cNvPr id="20" name="TextBox 19"/>
          <p:cNvSpPr txBox="1"/>
          <p:nvPr/>
        </p:nvSpPr>
        <p:spPr>
          <a:xfrm>
            <a:off x="77686" y="1651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O2 Generation</a:t>
            </a:r>
            <a:endParaRPr lang="en-GB" sz="4000" dirty="0">
              <a:latin typeface="Arial" pitchFamily="34" charset="0"/>
              <a:cs typeface="Arial" pitchFamily="34" charset="0"/>
            </a:endParaRPr>
          </a:p>
        </p:txBody>
      </p:sp>
      <p:grpSp>
        <p:nvGrpSpPr>
          <p:cNvPr id="14" name="Group 13"/>
          <p:cNvGrpSpPr/>
          <p:nvPr/>
        </p:nvGrpSpPr>
        <p:grpSpPr>
          <a:xfrm>
            <a:off x="6804248" y="185259"/>
            <a:ext cx="2225253" cy="972000"/>
            <a:chOff x="6804248" y="185259"/>
            <a:chExt cx="2225253" cy="972000"/>
          </a:xfrm>
        </p:grpSpPr>
        <p:grpSp>
          <p:nvGrpSpPr>
            <p:cNvPr id="15" name="Group 14"/>
            <p:cNvGrpSpPr>
              <a:grpSpLocks noChangeAspect="1"/>
            </p:cNvGrpSpPr>
            <p:nvPr/>
          </p:nvGrpSpPr>
          <p:grpSpPr>
            <a:xfrm rot="9085032">
              <a:off x="8064264" y="185259"/>
              <a:ext cx="965237" cy="972000"/>
              <a:chOff x="3170635" y="3163116"/>
              <a:chExt cx="2730722" cy="2749860"/>
            </a:xfrm>
          </p:grpSpPr>
          <p:pic>
            <p:nvPicPr>
              <p:cNvPr id="17"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8"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19"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1" name="Oval 2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22" name="Group 21"/>
          <p:cNvGrpSpPr/>
          <p:nvPr/>
        </p:nvGrpSpPr>
        <p:grpSpPr>
          <a:xfrm>
            <a:off x="17368" y="6134044"/>
            <a:ext cx="9750817" cy="895356"/>
            <a:chOff x="17368" y="6134044"/>
            <a:chExt cx="9750817" cy="895356"/>
          </a:xfrm>
        </p:grpSpPr>
        <p:pic>
          <p:nvPicPr>
            <p:cNvPr id="25"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144488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82" y="1628800"/>
            <a:ext cx="8878706"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grpSp>
        <p:nvGrpSpPr>
          <p:cNvPr id="11" name="Group 10"/>
          <p:cNvGrpSpPr/>
          <p:nvPr/>
        </p:nvGrpSpPr>
        <p:grpSpPr>
          <a:xfrm>
            <a:off x="6804248" y="185259"/>
            <a:ext cx="2225253" cy="972000"/>
            <a:chOff x="6804248" y="185259"/>
            <a:chExt cx="2225253" cy="972000"/>
          </a:xfrm>
        </p:grpSpPr>
        <p:grpSp>
          <p:nvGrpSpPr>
            <p:cNvPr id="12" name="Group 11"/>
            <p:cNvGrpSpPr>
              <a:grpSpLocks noChangeAspect="1"/>
            </p:cNvGrpSpPr>
            <p:nvPr/>
          </p:nvGrpSpPr>
          <p:grpSpPr>
            <a:xfrm rot="9085032">
              <a:off x="8064264" y="185259"/>
              <a:ext cx="965237" cy="972000"/>
              <a:chOff x="3170635" y="3163116"/>
              <a:chExt cx="2730722" cy="2749860"/>
            </a:xfrm>
          </p:grpSpPr>
          <p:pic>
            <p:nvPicPr>
              <p:cNvPr id="15"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6"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17"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18" name="Oval 17"/>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extBox 12"/>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19" name="Group 18"/>
          <p:cNvGrpSpPr/>
          <p:nvPr/>
        </p:nvGrpSpPr>
        <p:grpSpPr>
          <a:xfrm>
            <a:off x="17368" y="6134044"/>
            <a:ext cx="9750817" cy="895356"/>
            <a:chOff x="17368" y="6134044"/>
            <a:chExt cx="9750817" cy="895356"/>
          </a:xfrm>
        </p:grpSpPr>
        <p:pic>
          <p:nvPicPr>
            <p:cNvPr id="20"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90932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82269" y="17661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Stages of design</a:t>
            </a:r>
            <a:endParaRPr lang="en-GB" sz="4000" dirty="0">
              <a:latin typeface="Arial" pitchFamily="34" charset="0"/>
              <a:cs typeface="Arial" pitchFamily="34" charset="0"/>
            </a:endParaRPr>
          </a:p>
        </p:txBody>
      </p:sp>
      <p:sp>
        <p:nvSpPr>
          <p:cNvPr id="10" name="TextBox 9"/>
          <p:cNvSpPr txBox="1"/>
          <p:nvPr/>
        </p:nvSpPr>
        <p:spPr>
          <a:xfrm>
            <a:off x="971600" y="2060848"/>
            <a:ext cx="7456925" cy="2585323"/>
          </a:xfrm>
          <a:prstGeom prst="rect">
            <a:avLst/>
          </a:prstGeom>
          <a:noFill/>
        </p:spPr>
        <p:txBody>
          <a:bodyPr wrap="square" rtlCol="0">
            <a:spAutoFit/>
          </a:bodyPr>
          <a:lstStyle/>
          <a:p>
            <a:r>
              <a:rPr lang="en-GB" dirty="0" smtClean="0">
                <a:latin typeface="Arial" pitchFamily="34" charset="0"/>
                <a:cs typeface="Arial" pitchFamily="34" charset="0"/>
              </a:rPr>
              <a:t>We have identified </a:t>
            </a:r>
            <a:r>
              <a:rPr lang="en-GB" b="1" dirty="0" smtClean="0">
                <a:latin typeface="Arial" pitchFamily="34" charset="0"/>
                <a:cs typeface="Arial" pitchFamily="34" charset="0"/>
              </a:rPr>
              <a:t>3 key stages </a:t>
            </a:r>
            <a:r>
              <a:rPr lang="en-GB" dirty="0" smtClean="0">
                <a:latin typeface="Arial" pitchFamily="34" charset="0"/>
                <a:cs typeface="Arial" pitchFamily="34" charset="0"/>
              </a:rPr>
              <a:t>of the design:</a:t>
            </a:r>
          </a:p>
          <a:p>
            <a:endParaRPr lang="en-GB" dirty="0" smtClean="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assuming no recycling or utilisation of local sources</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a:t>
            </a:r>
          </a:p>
          <a:p>
            <a:pPr marL="342900" indent="-342900">
              <a:buFont typeface="+mj-lt"/>
              <a:buAutoNum type="arabicPeriod"/>
            </a:pPr>
            <a:endParaRPr lang="en-GB" dirty="0">
              <a:latin typeface="Arial" pitchFamily="34" charset="0"/>
              <a:cs typeface="Arial" pitchFamily="34" charset="0"/>
            </a:endParaRPr>
          </a:p>
          <a:p>
            <a:pPr marL="342900" indent="-342900">
              <a:buFont typeface="+mj-lt"/>
              <a:buAutoNum type="arabicPeriod"/>
            </a:pPr>
            <a:r>
              <a:rPr lang="en-GB" dirty="0" smtClean="0">
                <a:latin typeface="Arial" pitchFamily="34" charset="0"/>
                <a:cs typeface="Arial" pitchFamily="34" charset="0"/>
              </a:rPr>
              <a:t>Resource requirements with recycling introduced and utilisation of local resources. Investigation into unconventional technologies</a:t>
            </a:r>
            <a:endParaRPr lang="en-GB" dirty="0">
              <a:latin typeface="Arial" pitchFamily="34" charset="0"/>
              <a:cs typeface="Arial" pitchFamily="34" charset="0"/>
            </a:endParaRPr>
          </a:p>
        </p:txBody>
      </p:sp>
      <p:pic>
        <p:nvPicPr>
          <p:cNvPr id="12"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13"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14"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15" name="Oval 14"/>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grpSp>
        <p:nvGrpSpPr>
          <p:cNvPr id="17" name="Group 16"/>
          <p:cNvGrpSpPr/>
          <p:nvPr/>
        </p:nvGrpSpPr>
        <p:grpSpPr>
          <a:xfrm>
            <a:off x="17368" y="6165304"/>
            <a:ext cx="9750817" cy="895356"/>
            <a:chOff x="17368" y="6134044"/>
            <a:chExt cx="9750817" cy="895356"/>
          </a:xfrm>
        </p:grpSpPr>
        <p:pic>
          <p:nvPicPr>
            <p:cNvPr id="18"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986323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2922" y="165109"/>
            <a:ext cx="8712968" cy="707886"/>
          </a:xfrm>
          <a:prstGeom prst="rect">
            <a:avLst/>
          </a:prstGeom>
          <a:noFill/>
        </p:spPr>
        <p:txBody>
          <a:bodyPr wrap="square" rtlCol="0">
            <a:spAutoFit/>
          </a:bodyPr>
          <a:lstStyle/>
          <a:p>
            <a:r>
              <a:rPr lang="en-US" sz="4000" dirty="0" smtClean="0"/>
              <a:t>Process Flow</a:t>
            </a:r>
            <a:r>
              <a:rPr lang="en-US" sz="2400" b="1" dirty="0"/>
              <a:t>	</a:t>
            </a:r>
            <a:endParaRPr lang="en-GB" sz="2400" b="1" dirty="0">
              <a:latin typeface="Arial" pitchFamily="34" charset="0"/>
              <a:cs typeface="Arial" pitchFamily="34" charset="0"/>
            </a:endParaRPr>
          </a:p>
        </p:txBody>
      </p:sp>
      <p:sp>
        <p:nvSpPr>
          <p:cNvPr id="13" name="TextBox 12"/>
          <p:cNvSpPr txBox="1"/>
          <p:nvPr/>
        </p:nvSpPr>
        <p:spPr>
          <a:xfrm>
            <a:off x="3131839" y="1313241"/>
            <a:ext cx="3118997" cy="461665"/>
          </a:xfrm>
          <a:prstGeom prst="rect">
            <a:avLst/>
          </a:prstGeom>
          <a:noFill/>
        </p:spPr>
        <p:txBody>
          <a:bodyPr wrap="square" rtlCol="0">
            <a:spAutoFit/>
          </a:bodyPr>
          <a:lstStyle/>
          <a:p>
            <a:r>
              <a:rPr lang="en-GB" sz="2400" b="1" dirty="0" smtClean="0">
                <a:latin typeface="Arial" pitchFamily="34" charset="0"/>
                <a:cs typeface="Arial" pitchFamily="34" charset="0"/>
              </a:rPr>
              <a:t>O2 Generation</a:t>
            </a:r>
            <a:endParaRPr lang="en-GB" sz="2400" b="1" dirty="0">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620" y="2564904"/>
            <a:ext cx="6239996" cy="346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979712" y="2195572"/>
            <a:ext cx="1152127" cy="338554"/>
          </a:xfrm>
          <a:prstGeom prst="rect">
            <a:avLst/>
          </a:prstGeom>
          <a:noFill/>
        </p:spPr>
        <p:txBody>
          <a:bodyPr wrap="square" rtlCol="0">
            <a:spAutoFit/>
          </a:bodyPr>
          <a:lstStyle/>
          <a:p>
            <a:r>
              <a:rPr lang="en-GB" sz="1600" b="1" dirty="0" smtClean="0"/>
              <a:t>Sabatier</a:t>
            </a:r>
            <a:endParaRPr lang="en-GB" sz="1600" b="1" dirty="0"/>
          </a:p>
        </p:txBody>
      </p:sp>
      <p:sp>
        <p:nvSpPr>
          <p:cNvPr id="14" name="TextBox 13"/>
          <p:cNvSpPr txBox="1"/>
          <p:nvPr/>
        </p:nvSpPr>
        <p:spPr>
          <a:xfrm>
            <a:off x="5004049" y="2177006"/>
            <a:ext cx="1152127" cy="338554"/>
          </a:xfrm>
          <a:prstGeom prst="rect">
            <a:avLst/>
          </a:prstGeom>
          <a:noFill/>
        </p:spPr>
        <p:txBody>
          <a:bodyPr wrap="square" rtlCol="0">
            <a:spAutoFit/>
          </a:bodyPr>
          <a:lstStyle/>
          <a:p>
            <a:r>
              <a:rPr lang="en-GB" sz="1600" b="1" dirty="0" smtClean="0"/>
              <a:t>H20</a:t>
            </a:r>
            <a:endParaRPr lang="en-GB" sz="1600" b="1" dirty="0"/>
          </a:p>
        </p:txBody>
      </p:sp>
      <p:grpSp>
        <p:nvGrpSpPr>
          <p:cNvPr id="15" name="Group 14"/>
          <p:cNvGrpSpPr/>
          <p:nvPr/>
        </p:nvGrpSpPr>
        <p:grpSpPr>
          <a:xfrm>
            <a:off x="6804248" y="185259"/>
            <a:ext cx="2225253" cy="972000"/>
            <a:chOff x="6804248" y="185259"/>
            <a:chExt cx="2225253" cy="972000"/>
          </a:xfrm>
        </p:grpSpPr>
        <p:grpSp>
          <p:nvGrpSpPr>
            <p:cNvPr id="16" name="Group 15"/>
            <p:cNvGrpSpPr>
              <a:grpSpLocks noChangeAspect="1"/>
            </p:cNvGrpSpPr>
            <p:nvPr/>
          </p:nvGrpSpPr>
          <p:grpSpPr>
            <a:xfrm rot="9085032">
              <a:off x="8064264" y="185259"/>
              <a:ext cx="965237" cy="972000"/>
              <a:chOff x="3170635" y="3163116"/>
              <a:chExt cx="2730722" cy="2749860"/>
            </a:xfrm>
          </p:grpSpPr>
          <p:pic>
            <p:nvPicPr>
              <p:cNvPr id="18"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212976"/>
                <a:ext cx="2697509" cy="2700000"/>
              </a:xfrm>
              <a:prstGeom prst="rect">
                <a:avLst/>
              </a:prstGeom>
            </p:spPr>
          </p:pic>
          <p:pic>
            <p:nvPicPr>
              <p:cNvPr id="19"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3848" y="3172605"/>
                <a:ext cx="2692960" cy="2700000"/>
              </a:xfrm>
              <a:prstGeom prst="rect">
                <a:avLst/>
              </a:prstGeom>
            </p:spPr>
          </p:pic>
          <p:pic>
            <p:nvPicPr>
              <p:cNvPr id="20"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70635" y="3163116"/>
                <a:ext cx="2697509" cy="2700000"/>
              </a:xfrm>
              <a:prstGeom prst="rect">
                <a:avLst/>
              </a:prstGeom>
            </p:spPr>
          </p:pic>
          <p:sp>
            <p:nvSpPr>
              <p:cNvPr id="21" name="Oval 20"/>
              <p:cNvSpPr/>
              <p:nvPr/>
            </p:nvSpPr>
            <p:spPr>
              <a:xfrm>
                <a:off x="3651631" y="3622505"/>
                <a:ext cx="1800200" cy="18002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TextBox 16"/>
            <p:cNvSpPr txBox="1"/>
            <p:nvPr/>
          </p:nvSpPr>
          <p:spPr>
            <a:xfrm>
              <a:off x="6804248" y="195887"/>
              <a:ext cx="2016224" cy="646331"/>
            </a:xfrm>
            <a:prstGeom prst="rect">
              <a:avLst/>
            </a:prstGeom>
            <a:noFill/>
          </p:spPr>
          <p:txBody>
            <a:bodyPr wrap="square" rtlCol="0">
              <a:spAutoFit/>
            </a:bodyPr>
            <a:lstStyle/>
            <a:p>
              <a:r>
                <a:rPr lang="en-GB" b="1" dirty="0">
                  <a:solidFill>
                    <a:srgbClr val="673A8B"/>
                  </a:solidFill>
                  <a:latin typeface="Arial" pitchFamily="34" charset="0"/>
                  <a:cs typeface="Arial" pitchFamily="34" charset="0"/>
                </a:rPr>
                <a:t>Air </a:t>
              </a:r>
              <a:endParaRPr lang="en-GB" b="1" dirty="0" smtClean="0">
                <a:solidFill>
                  <a:srgbClr val="673A8B"/>
                </a:solidFill>
                <a:latin typeface="Arial" pitchFamily="34" charset="0"/>
                <a:cs typeface="Arial" pitchFamily="34" charset="0"/>
              </a:endParaRPr>
            </a:p>
            <a:p>
              <a:r>
                <a:rPr lang="en-GB" b="1" dirty="0" smtClean="0">
                  <a:solidFill>
                    <a:srgbClr val="673A8B"/>
                  </a:solidFill>
                  <a:latin typeface="Arial" pitchFamily="34" charset="0"/>
                  <a:cs typeface="Arial" pitchFamily="34" charset="0"/>
                </a:rPr>
                <a:t>Treatment</a:t>
              </a:r>
              <a:endParaRPr lang="en-GB" b="1" dirty="0">
                <a:solidFill>
                  <a:srgbClr val="673A8B"/>
                </a:solidFill>
                <a:latin typeface="Arial" pitchFamily="34" charset="0"/>
                <a:cs typeface="Arial" pitchFamily="34" charset="0"/>
              </a:endParaRPr>
            </a:p>
          </p:txBody>
        </p:sp>
      </p:grpSp>
      <p:grpSp>
        <p:nvGrpSpPr>
          <p:cNvPr id="22" name="Group 21"/>
          <p:cNvGrpSpPr/>
          <p:nvPr/>
        </p:nvGrpSpPr>
        <p:grpSpPr>
          <a:xfrm>
            <a:off x="17368" y="6134044"/>
            <a:ext cx="9750817" cy="895356"/>
            <a:chOff x="17368" y="6134044"/>
            <a:chExt cx="9750817" cy="895356"/>
          </a:xfrm>
        </p:grpSpPr>
        <p:pic>
          <p:nvPicPr>
            <p:cNvPr id="23"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4"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95008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7"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6" y="-4455"/>
            <a:ext cx="9144536" cy="68580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9" name="TextBox 8"/>
          <p:cNvSpPr txBox="1"/>
          <p:nvPr/>
        </p:nvSpPr>
        <p:spPr>
          <a:xfrm>
            <a:off x="283272" y="3068532"/>
            <a:ext cx="8715347" cy="492443"/>
          </a:xfrm>
          <a:prstGeom prst="rect">
            <a:avLst/>
          </a:prstGeom>
          <a:noFill/>
        </p:spPr>
        <p:txBody>
          <a:bodyPr wrap="square" rtlCol="0">
            <a:spAutoFit/>
          </a:bodyPr>
          <a:lstStyle/>
          <a:p>
            <a:r>
              <a:rPr lang="en-GB" sz="2600" b="1" dirty="0" smtClean="0">
                <a:solidFill>
                  <a:srgbClr val="001746"/>
                </a:solidFill>
              </a:rPr>
              <a:t>An Investigation Into Advanced Life Support system for Mars</a:t>
            </a:r>
            <a:endParaRPr lang="en-GB" sz="2600" b="1" dirty="0">
              <a:solidFill>
                <a:srgbClr val="001746"/>
              </a:solidFill>
            </a:endParaRPr>
          </a:p>
        </p:txBody>
      </p:sp>
      <p:sp>
        <p:nvSpPr>
          <p:cNvPr id="6" name="TextBox 5"/>
          <p:cNvSpPr txBox="1"/>
          <p:nvPr/>
        </p:nvSpPr>
        <p:spPr>
          <a:xfrm>
            <a:off x="3275856" y="3878135"/>
            <a:ext cx="4752528" cy="707886"/>
          </a:xfrm>
          <a:prstGeom prst="rect">
            <a:avLst/>
          </a:prstGeom>
          <a:noFill/>
        </p:spPr>
        <p:txBody>
          <a:bodyPr wrap="square" rtlCol="0">
            <a:spAutoFit/>
          </a:bodyPr>
          <a:lstStyle/>
          <a:p>
            <a:r>
              <a:rPr lang="en-GB" sz="4000" b="1" dirty="0" smtClean="0">
                <a:solidFill>
                  <a:srgbClr val="001746"/>
                </a:solidFill>
              </a:rPr>
              <a:t>Discussion!</a:t>
            </a:r>
            <a:endParaRPr lang="en-GB" sz="4000" b="1" dirty="0">
              <a:solidFill>
                <a:srgbClr val="001746"/>
              </a:solidFill>
            </a:endParaRPr>
          </a:p>
        </p:txBody>
      </p:sp>
      <p:sp>
        <p:nvSpPr>
          <p:cNvPr id="7" name="AutoShape 7" descr="http://upload.wikimedia.org/wikipedia/en/thumb/0/0f/University_of_Edinburgh_logo.svg/200px-University_of_Edinburgh_logo.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http://upload.wikimedia.org/wikipedia/en/thumb/0/0f/University_of_Edinburgh_logo.svg/200px-University_of_Edinburgh_logo.svg.pn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7914923" y="15875"/>
            <a:ext cx="1102902" cy="11084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373" y="188640"/>
            <a:ext cx="3922563" cy="646331"/>
          </a:xfrm>
          <a:prstGeom prst="rect">
            <a:avLst/>
          </a:prstGeom>
          <a:noFill/>
        </p:spPr>
        <p:txBody>
          <a:bodyPr wrap="square" rtlCol="0">
            <a:spAutoFit/>
          </a:bodyPr>
          <a:lstStyle/>
          <a:p>
            <a:r>
              <a:rPr lang="en-GB" b="1" dirty="0" smtClean="0"/>
              <a:t>Chemical Engineering</a:t>
            </a:r>
          </a:p>
          <a:p>
            <a:r>
              <a:rPr lang="en-GB" b="1" dirty="0" smtClean="0"/>
              <a:t>Design Projects 4 </a:t>
            </a:r>
            <a:endParaRPr lang="en-GB" b="1" dirty="0"/>
          </a:p>
        </p:txBody>
      </p:sp>
      <p:grpSp>
        <p:nvGrpSpPr>
          <p:cNvPr id="14" name="Group 13"/>
          <p:cNvGrpSpPr/>
          <p:nvPr/>
        </p:nvGrpSpPr>
        <p:grpSpPr>
          <a:xfrm>
            <a:off x="1380430" y="1475433"/>
            <a:ext cx="7512050" cy="1233487"/>
            <a:chOff x="1380430" y="1475433"/>
            <a:chExt cx="7512050" cy="1233487"/>
          </a:xfrm>
        </p:grpSpPr>
        <p:pic>
          <p:nvPicPr>
            <p:cNvPr id="7177"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52880" y="1734443"/>
              <a:ext cx="457123" cy="456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 name="Text Box 10"/>
            <p:cNvSpPr txBox="1">
              <a:spLocks noChangeArrowheads="1"/>
            </p:cNvSpPr>
            <p:nvPr/>
          </p:nvSpPr>
          <p:spPr bwMode="auto">
            <a:xfrm>
              <a:off x="1380430" y="1475433"/>
              <a:ext cx="7512050" cy="1233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54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54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4061391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921639" y="1718181"/>
            <a:ext cx="7456925" cy="3416320"/>
          </a:xfrm>
          <a:prstGeom prst="rect">
            <a:avLst/>
          </a:prstGeom>
          <a:noFill/>
        </p:spPr>
        <p:txBody>
          <a:bodyPr wrap="square" rtlCol="0">
            <a:spAutoFit/>
          </a:bodyPr>
          <a:lstStyle/>
          <a:p>
            <a:r>
              <a:rPr lang="en-GB" dirty="0" smtClean="0">
                <a:latin typeface="Arial" pitchFamily="34" charset="0"/>
                <a:cs typeface="Arial" pitchFamily="34" charset="0"/>
              </a:rPr>
              <a:t>Using previous isolated systems as examples the essential resources that must be controlled in a life support system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Food</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Waste</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Thermal energy</a:t>
            </a: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Biomass</a:t>
            </a:r>
          </a:p>
          <a:p>
            <a:pPr marL="285750" indent="-285750">
              <a:buFont typeface="Arial" pitchFamily="34" charset="0"/>
              <a:buChar char="•"/>
            </a:pPr>
            <a:endParaRPr lang="en-GB" dirty="0">
              <a:latin typeface="Arial" pitchFamily="34" charset="0"/>
              <a:cs typeface="Arial" pitchFamily="34" charset="0"/>
            </a:endParaRPr>
          </a:p>
          <a:p>
            <a:r>
              <a:rPr lang="en-GB" dirty="0" smtClean="0">
                <a:latin typeface="Arial" pitchFamily="34" charset="0"/>
                <a:cs typeface="Arial" pitchFamily="34" charset="0"/>
              </a:rPr>
              <a:t>The last three require control but no resupply on the Mars space station, therefore these are not considered at this stage of design.</a:t>
            </a:r>
            <a:endParaRPr lang="en-GB" dirty="0">
              <a:latin typeface="Arial" pitchFamily="34" charset="0"/>
              <a:cs typeface="Arial" pitchFamily="34" charset="0"/>
            </a:endParaRPr>
          </a:p>
        </p:txBody>
      </p:sp>
      <p:sp>
        <p:nvSpPr>
          <p:cNvPr id="8" name="TextBox 7"/>
          <p:cNvSpPr txBox="1"/>
          <p:nvPr/>
        </p:nvSpPr>
        <p:spPr>
          <a:xfrm>
            <a:off x="179511" y="188640"/>
            <a:ext cx="4802489" cy="707886"/>
          </a:xfrm>
          <a:prstGeom prst="rect">
            <a:avLst/>
          </a:prstGeom>
          <a:noFill/>
        </p:spPr>
        <p:txBody>
          <a:bodyPr wrap="square" rtlCol="0">
            <a:spAutoFit/>
          </a:bodyPr>
          <a:lstStyle/>
          <a:p>
            <a:r>
              <a:rPr lang="en-GB" sz="4000" dirty="0" smtClean="0">
                <a:latin typeface="Arial" pitchFamily="34" charset="0"/>
                <a:cs typeface="Arial" pitchFamily="34" charset="0"/>
              </a:rPr>
              <a:t>Stage 1</a:t>
            </a:r>
            <a:endParaRPr lang="en-GB" sz="4000" dirty="0">
              <a:latin typeface="Arial" pitchFamily="34" charset="0"/>
              <a:cs typeface="Arial" pitchFamily="34" charset="0"/>
            </a:endParaRPr>
          </a:p>
        </p:txBody>
      </p:sp>
      <p:pic>
        <p:nvPicPr>
          <p:cNvPr id="14"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15"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16"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17" name="Oval 16"/>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grpSp>
        <p:nvGrpSpPr>
          <p:cNvPr id="19" name="Group 18"/>
          <p:cNvGrpSpPr/>
          <p:nvPr/>
        </p:nvGrpSpPr>
        <p:grpSpPr>
          <a:xfrm>
            <a:off x="17368" y="6134044"/>
            <a:ext cx="9750817" cy="895356"/>
            <a:chOff x="17368" y="6134044"/>
            <a:chExt cx="9750817" cy="895356"/>
          </a:xfrm>
        </p:grpSpPr>
        <p:pic>
          <p:nvPicPr>
            <p:cNvPr id="20"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15821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0" y="188640"/>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Resource requirements</a:t>
            </a:r>
            <a:endParaRPr lang="en-GB" sz="4000"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8933144"/>
              </p:ext>
            </p:extLst>
          </p:nvPr>
        </p:nvGraphicFramePr>
        <p:xfrm>
          <a:off x="102632" y="1916832"/>
          <a:ext cx="4230724" cy="1368152"/>
        </p:xfrm>
        <a:graphic>
          <a:graphicData uri="http://schemas.openxmlformats.org/drawingml/2006/table">
            <a:tbl>
              <a:tblPr firstRow="1" firstCol="1" bandRow="1">
                <a:tableStyleId>{69012ECD-51FC-41F1-AA8D-1B2483CD663E}</a:tableStyleId>
              </a:tblPr>
              <a:tblGrid>
                <a:gridCol w="928409"/>
                <a:gridCol w="1022425"/>
                <a:gridCol w="1117280"/>
                <a:gridCol w="1162610"/>
              </a:tblGrid>
              <a:tr h="397484">
                <a:tc gridSpan="4">
                  <a:txBody>
                    <a:bodyPr/>
                    <a:lstStyle/>
                    <a:p>
                      <a:pPr algn="ctr">
                        <a:lnSpc>
                          <a:spcPct val="115000"/>
                        </a:lnSpc>
                        <a:spcAft>
                          <a:spcPts val="0"/>
                        </a:spcAft>
                      </a:pPr>
                      <a:r>
                        <a:rPr lang="en-GB" sz="1400" dirty="0">
                          <a:effectLst/>
                        </a:rPr>
                        <a:t>Total Water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r>
              <a:tr h="318252">
                <a:tc>
                  <a:txBody>
                    <a:bodyPr/>
                    <a:lstStyle/>
                    <a:p>
                      <a:pPr algn="ctr">
                        <a:lnSpc>
                          <a:spcPct val="115000"/>
                        </a:lnSpc>
                        <a:spcAft>
                          <a:spcPts val="0"/>
                        </a:spcAft>
                      </a:pPr>
                      <a:r>
                        <a:rPr lang="en-GB" sz="1100" dirty="0">
                          <a:effectLst/>
                        </a:rPr>
                        <a:t>Drinking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Hygiene*</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solidFill>
                          <a:schemeClr val="tx1"/>
                        </a:solidFill>
                        <a:effectLst/>
                        <a:latin typeface="Calibri"/>
                        <a:ea typeface="Times New Roman"/>
                        <a:cs typeface="Times New Roman"/>
                      </a:endParaRPr>
                    </a:p>
                  </a:txBody>
                  <a:tcPr marL="68580" marR="68580" marT="0" marB="0" anchor="b"/>
                </a:tc>
              </a:tr>
              <a:tr h="318252">
                <a:tc>
                  <a:txBody>
                    <a:bodyPr/>
                    <a:lstStyle/>
                    <a:p>
                      <a:pPr algn="ctr">
                        <a:lnSpc>
                          <a:spcPct val="115000"/>
                        </a:lnSpc>
                        <a:spcAft>
                          <a:spcPts val="0"/>
                        </a:spcAft>
                      </a:pPr>
                      <a:r>
                        <a:rPr lang="en-GB" sz="1100" dirty="0">
                          <a:effectLst/>
                        </a:rPr>
                        <a:t>[kg]</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solidFill>
                          <a:schemeClr val="tx1"/>
                        </a:solidFill>
                        <a:effectLst/>
                        <a:latin typeface="Calibri"/>
                        <a:ea typeface="Times New Roman"/>
                        <a:cs typeface="Times New Roman"/>
                      </a:endParaRPr>
                    </a:p>
                  </a:txBody>
                  <a:tcPr marL="68580" marR="68580" marT="0" marB="0" anchor="b"/>
                </a:tc>
              </a:tr>
              <a:tr h="334164">
                <a:tc>
                  <a:txBody>
                    <a:bodyPr/>
                    <a:lstStyle/>
                    <a:p>
                      <a:pPr algn="ctr">
                        <a:lnSpc>
                          <a:spcPct val="115000"/>
                        </a:lnSpc>
                        <a:spcAft>
                          <a:spcPts val="0"/>
                        </a:spcAft>
                      </a:pPr>
                      <a:r>
                        <a:rPr lang="en-GB" sz="1200" dirty="0">
                          <a:effectLst/>
                        </a:rPr>
                        <a:t>17472</a:t>
                      </a:r>
                      <a:endParaRPr lang="en-GB" sz="1100"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92345</a:t>
                      </a:r>
                      <a:endParaRPr lang="en-GB" sz="1100" b="1">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27454.25</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137271.25</a:t>
                      </a:r>
                      <a:endParaRPr lang="en-GB" sz="1100" b="1" dirty="0">
                        <a:solidFill>
                          <a:schemeClr val="tx1"/>
                        </a:solidFill>
                        <a:effectLst/>
                        <a:latin typeface="Calibri"/>
                        <a:ea typeface="Times New Roman"/>
                        <a:cs typeface="Times New Roman"/>
                      </a:endParaRPr>
                    </a:p>
                  </a:txBody>
                  <a:tcPr marL="68580" marR="68580" marT="0"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908821647"/>
              </p:ext>
            </p:extLst>
          </p:nvPr>
        </p:nvGraphicFramePr>
        <p:xfrm>
          <a:off x="4765769" y="1916832"/>
          <a:ext cx="4089400" cy="1368152"/>
        </p:xfrm>
        <a:graphic>
          <a:graphicData uri="http://schemas.openxmlformats.org/drawingml/2006/table">
            <a:tbl>
              <a:tblPr firstRow="1" firstCol="1" bandRow="1">
                <a:tableStyleId>{69012ECD-51FC-41F1-AA8D-1B2483CD663E}</a:tableStyleId>
              </a:tblPr>
              <a:tblGrid>
                <a:gridCol w="505460"/>
                <a:gridCol w="704215"/>
                <a:gridCol w="740410"/>
                <a:gridCol w="1023620"/>
                <a:gridCol w="1115695"/>
              </a:tblGrid>
              <a:tr h="327167">
                <a:tc gridSpan="5">
                  <a:txBody>
                    <a:bodyPr/>
                    <a:lstStyle/>
                    <a:p>
                      <a:pPr algn="ctr">
                        <a:lnSpc>
                          <a:spcPct val="115000"/>
                        </a:lnSpc>
                        <a:spcAft>
                          <a:spcPts val="0"/>
                        </a:spcAft>
                      </a:pPr>
                      <a:r>
                        <a:rPr lang="en-GB" sz="1400" dirty="0">
                          <a:effectLst/>
                        </a:rPr>
                        <a:t>Total Air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56909">
                <a:tc>
                  <a:txBody>
                    <a:bodyPr/>
                    <a:lstStyle/>
                    <a:p>
                      <a:pPr algn="ctr">
                        <a:lnSpc>
                          <a:spcPct val="115000"/>
                        </a:lnSpc>
                        <a:spcAft>
                          <a:spcPts val="0"/>
                        </a:spcAft>
                      </a:pPr>
                      <a:r>
                        <a:rPr lang="en-GB" sz="1100" dirty="0">
                          <a:effectLst/>
                        </a:rPr>
                        <a:t>N2</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O2</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CO2</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Safety</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27167">
                <a:tc>
                  <a:txBody>
                    <a:bodyPr/>
                    <a:lstStyle/>
                    <a:p>
                      <a:pPr algn="ctr">
                        <a:lnSpc>
                          <a:spcPct val="115000"/>
                        </a:lnSpc>
                        <a:spcAft>
                          <a:spcPts val="0"/>
                        </a:spcAft>
                      </a:pPr>
                      <a:r>
                        <a:rPr lang="en-GB" sz="1100" dirty="0">
                          <a:effectLst/>
                        </a:rPr>
                        <a:t>[kg]</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[kg]</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b="1">
                        <a:effectLst/>
                        <a:latin typeface="Calibri"/>
                        <a:ea typeface="Times New Roman"/>
                        <a:cs typeface="Times New Roman"/>
                      </a:endParaRPr>
                    </a:p>
                  </a:txBody>
                  <a:tcPr marL="68580" marR="68580" marT="0" marB="0" anchor="b"/>
                </a:tc>
              </a:tr>
              <a:tr h="356909">
                <a:tc>
                  <a:txBody>
                    <a:bodyPr/>
                    <a:lstStyle/>
                    <a:p>
                      <a:pPr algn="ctr">
                        <a:lnSpc>
                          <a:spcPct val="115000"/>
                        </a:lnSpc>
                        <a:spcAft>
                          <a:spcPts val="0"/>
                        </a:spcAft>
                      </a:pPr>
                      <a:r>
                        <a:rPr lang="en-GB" sz="1100" dirty="0">
                          <a:effectLst/>
                        </a:rPr>
                        <a:t>0</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a:effectLst/>
                        </a:rPr>
                        <a:t>4599</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0</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1149.75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200" dirty="0">
                          <a:effectLst/>
                        </a:rPr>
                        <a:t>5748.75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713454065"/>
              </p:ext>
            </p:extLst>
          </p:nvPr>
        </p:nvGraphicFramePr>
        <p:xfrm>
          <a:off x="102632" y="4293096"/>
          <a:ext cx="4109328" cy="1368152"/>
        </p:xfrm>
        <a:graphic>
          <a:graphicData uri="http://schemas.openxmlformats.org/drawingml/2006/table">
            <a:tbl>
              <a:tblPr firstRow="1" firstCol="1" bandRow="1">
                <a:tableStyleId>{69012ECD-51FC-41F1-AA8D-1B2483CD663E}</a:tableStyleId>
              </a:tblPr>
              <a:tblGrid>
                <a:gridCol w="1623756"/>
                <a:gridCol w="1239932"/>
                <a:gridCol w="1245640"/>
              </a:tblGrid>
              <a:tr h="357770">
                <a:tc gridSpan="3">
                  <a:txBody>
                    <a:bodyPr/>
                    <a:lstStyle/>
                    <a:p>
                      <a:pPr algn="ctr">
                        <a:lnSpc>
                          <a:spcPct val="115000"/>
                        </a:lnSpc>
                        <a:spcAft>
                          <a:spcPts val="0"/>
                        </a:spcAft>
                      </a:pPr>
                      <a:r>
                        <a:rPr lang="en-GB" sz="1400" dirty="0">
                          <a:effectLst/>
                        </a:rPr>
                        <a:t>Calorific requirement</a:t>
                      </a:r>
                      <a:endParaRPr lang="en-GB" sz="1400" dirty="0">
                        <a:effectLst/>
                        <a:latin typeface="Calibri"/>
                        <a:ea typeface="Times New Roman"/>
                        <a:cs typeface="Times New Roman"/>
                      </a:endParaRPr>
                    </a:p>
                  </a:txBody>
                  <a:tcPr marL="68580" marR="68580" marT="0" marB="0" anchor="b"/>
                </a:tc>
                <a:tc hMerge="1">
                  <a:txBody>
                    <a:bodyPr/>
                    <a:lstStyle/>
                    <a:p>
                      <a:endParaRPr lang="en-GB"/>
                    </a:p>
                  </a:txBody>
                  <a:tcPr/>
                </a:tc>
                <a:tc hMerge="1">
                  <a:txBody>
                    <a:bodyPr/>
                    <a:lstStyle/>
                    <a:p>
                      <a:endParaRPr lang="en-GB"/>
                    </a:p>
                  </a:txBody>
                  <a:tcPr/>
                </a:tc>
              </a:tr>
              <a:tr h="336794">
                <a:tc>
                  <a:txBody>
                    <a:bodyPr/>
                    <a:lstStyle/>
                    <a:p>
                      <a:pPr algn="ctr">
                        <a:lnSpc>
                          <a:spcPct val="115000"/>
                        </a:lnSpc>
                        <a:spcAft>
                          <a:spcPts val="0"/>
                        </a:spcAft>
                      </a:pPr>
                      <a:r>
                        <a:rPr lang="en-GB" sz="1100" dirty="0">
                          <a:effectLst/>
                        </a:rPr>
                        <a:t>Standard</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Safety </a:t>
                      </a:r>
                      <a:endParaRPr lang="en-GB" sz="1100" b="1">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[MJ]</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[MJ]</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[MJ]</a:t>
                      </a:r>
                      <a:endParaRPr lang="en-GB" sz="1100" b="1">
                        <a:effectLst/>
                        <a:latin typeface="Calibri"/>
                        <a:ea typeface="Times New Roman"/>
                        <a:cs typeface="Times New Roman"/>
                      </a:endParaRPr>
                    </a:p>
                  </a:txBody>
                  <a:tcPr marL="68580" marR="68580" marT="0" marB="0" anchor="b"/>
                </a:tc>
              </a:tr>
              <a:tr h="336794">
                <a:tc>
                  <a:txBody>
                    <a:bodyPr/>
                    <a:lstStyle/>
                    <a:p>
                      <a:pPr algn="ctr">
                        <a:lnSpc>
                          <a:spcPct val="115000"/>
                        </a:lnSpc>
                        <a:spcAft>
                          <a:spcPts val="0"/>
                        </a:spcAft>
                      </a:pPr>
                      <a:r>
                        <a:rPr lang="en-GB" sz="1100" dirty="0">
                          <a:effectLst/>
                        </a:rPr>
                        <a:t>57.3</a:t>
                      </a:r>
                      <a:endParaRPr lang="en-GB" sz="1100" b="1" dirty="0">
                        <a:solidFill>
                          <a:schemeClr val="tx1"/>
                        </a:solidFill>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14.325</a:t>
                      </a:r>
                      <a:endParaRPr lang="en-GB" sz="1100" b="1"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71.625</a:t>
                      </a:r>
                      <a:endParaRPr lang="en-GB" sz="1100" b="1" dirty="0">
                        <a:effectLst/>
                        <a:latin typeface="Calibri"/>
                        <a:ea typeface="Times New Roman"/>
                        <a:cs typeface="Times New Roman"/>
                      </a:endParaRPr>
                    </a:p>
                  </a:txBody>
                  <a:tcPr marL="68580" marR="68580" marT="0" marB="0" anchor="b"/>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225834744"/>
              </p:ext>
            </p:extLst>
          </p:nvPr>
        </p:nvGraphicFramePr>
        <p:xfrm>
          <a:off x="4716016" y="4293096"/>
          <a:ext cx="4241800" cy="1368152"/>
        </p:xfrm>
        <a:graphic>
          <a:graphicData uri="http://schemas.openxmlformats.org/drawingml/2006/table">
            <a:tbl>
              <a:tblPr firstRow="1" firstCol="1" bandRow="1">
                <a:tableStyleId>{69012ECD-51FC-41F1-AA8D-1B2483CD663E}</a:tableStyleId>
              </a:tblPr>
              <a:tblGrid>
                <a:gridCol w="838200"/>
                <a:gridCol w="749300"/>
                <a:gridCol w="1409700"/>
                <a:gridCol w="1244600"/>
              </a:tblGrid>
              <a:tr h="648072">
                <a:tc>
                  <a:txBody>
                    <a:bodyPr/>
                    <a:lstStyle/>
                    <a:p>
                      <a:pPr algn="ctr">
                        <a:lnSpc>
                          <a:spcPct val="115000"/>
                        </a:lnSpc>
                        <a:spcAft>
                          <a:spcPts val="0"/>
                        </a:spcAft>
                      </a:pPr>
                      <a:r>
                        <a:rPr lang="en-GB" sz="1100" dirty="0">
                          <a:effectLst/>
                        </a:rPr>
                        <a:t>Total Oxygen</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Total Water</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Weight</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Total Resupply Cost</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[kg]</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[£Million]</a:t>
                      </a:r>
                      <a:endParaRPr lang="en-GB" sz="1100">
                        <a:effectLst/>
                        <a:latin typeface="Calibri"/>
                        <a:ea typeface="Times New Roman"/>
                        <a:cs typeface="Times New Roman"/>
                      </a:endParaRPr>
                    </a:p>
                  </a:txBody>
                  <a:tcPr marL="68580" marR="68580" marT="0" marB="0" anchor="b"/>
                </a:tc>
              </a:tr>
              <a:tr h="360040">
                <a:tc>
                  <a:txBody>
                    <a:bodyPr/>
                    <a:lstStyle/>
                    <a:p>
                      <a:pPr algn="ctr">
                        <a:lnSpc>
                          <a:spcPct val="115000"/>
                        </a:lnSpc>
                        <a:spcAft>
                          <a:spcPts val="0"/>
                        </a:spcAft>
                      </a:pPr>
                      <a:r>
                        <a:rPr lang="en-GB" sz="1100">
                          <a:effectLst/>
                        </a:rPr>
                        <a:t>5748.75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a:effectLst/>
                        </a:rPr>
                        <a:t>137271.25</a:t>
                      </a:r>
                      <a:endParaRPr lang="en-GB" sz="110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c>
                  <a:txBody>
                    <a:bodyPr/>
                    <a:lstStyle/>
                    <a:p>
                      <a:pPr algn="ctr">
                        <a:lnSpc>
                          <a:spcPct val="115000"/>
                        </a:lnSpc>
                        <a:spcAft>
                          <a:spcPts val="0"/>
                        </a:spcAft>
                      </a:pPr>
                      <a:r>
                        <a:rPr lang="en-GB" sz="1100" dirty="0">
                          <a:effectLst/>
                        </a:rPr>
                        <a:t>143020</a:t>
                      </a:r>
                      <a:endParaRPr lang="en-GB" sz="1100" dirty="0">
                        <a:effectLst/>
                        <a:latin typeface="Calibri"/>
                        <a:ea typeface="Times New Roman"/>
                        <a:cs typeface="Times New Roman"/>
                      </a:endParaRPr>
                    </a:p>
                  </a:txBody>
                  <a:tcPr marL="68580" marR="68580" marT="0" marB="0" anchor="b"/>
                </a:tc>
              </a:tr>
            </a:tbl>
          </a:graphicData>
        </a:graphic>
      </p:graphicFrame>
      <p:sp>
        <p:nvSpPr>
          <p:cNvPr id="10" name="TextBox 9"/>
          <p:cNvSpPr txBox="1"/>
          <p:nvPr/>
        </p:nvSpPr>
        <p:spPr>
          <a:xfrm>
            <a:off x="3681451" y="5877272"/>
            <a:ext cx="4661417" cy="369332"/>
          </a:xfrm>
          <a:prstGeom prst="rect">
            <a:avLst/>
          </a:prstGeom>
          <a:noFill/>
        </p:spPr>
        <p:txBody>
          <a:bodyPr wrap="square" rtlCol="0">
            <a:spAutoFit/>
          </a:bodyPr>
          <a:lstStyle/>
          <a:p>
            <a:r>
              <a:rPr lang="en-GB" dirty="0" smtClean="0"/>
              <a:t>(Flynn et al., 2004)</a:t>
            </a:r>
            <a:endParaRPr lang="en-GB" dirty="0"/>
          </a:p>
        </p:txBody>
      </p:sp>
      <p:pic>
        <p:nvPicPr>
          <p:cNvPr id="18"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19"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20"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21" name="Oval 20"/>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grpSp>
        <p:nvGrpSpPr>
          <p:cNvPr id="27" name="Group 26"/>
          <p:cNvGrpSpPr/>
          <p:nvPr/>
        </p:nvGrpSpPr>
        <p:grpSpPr>
          <a:xfrm>
            <a:off x="17368" y="6134044"/>
            <a:ext cx="9750817" cy="895356"/>
            <a:chOff x="17368" y="6134044"/>
            <a:chExt cx="9750817" cy="895356"/>
          </a:xfrm>
        </p:grpSpPr>
        <p:pic>
          <p:nvPicPr>
            <p:cNvPr id="28"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9"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18374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89000" y="223200"/>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Design Outlook…</a:t>
            </a:r>
            <a:endParaRPr lang="en-GB" sz="4000" dirty="0">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6175102"/>
              </p:ext>
            </p:extLst>
          </p:nvPr>
        </p:nvGraphicFramePr>
        <p:xfrm>
          <a:off x="1411116" y="2434580"/>
          <a:ext cx="6689277" cy="1786508"/>
        </p:xfrm>
        <a:graphic>
          <a:graphicData uri="http://schemas.openxmlformats.org/drawingml/2006/table">
            <a:tbl>
              <a:tblPr firstRow="1" bandRow="1">
                <a:tableStyleId>{5C22544A-7EE6-4342-B048-85BDC9FD1C3A}</a:tableStyleId>
              </a:tblPr>
              <a:tblGrid>
                <a:gridCol w="2229759"/>
                <a:gridCol w="2229759"/>
                <a:gridCol w="2229759"/>
              </a:tblGrid>
              <a:tr h="893254">
                <a:tc>
                  <a:txBody>
                    <a:bodyPr/>
                    <a:lstStyle/>
                    <a:p>
                      <a:pPr algn="ctr"/>
                      <a:r>
                        <a:rPr lang="en-GB" sz="2400" dirty="0" smtClean="0"/>
                        <a:t>Stage 1</a:t>
                      </a:r>
                      <a:endParaRPr lang="en-GB" sz="2400" dirty="0"/>
                    </a:p>
                  </a:txBody>
                  <a:tcPr/>
                </a:tc>
                <a:tc>
                  <a:txBody>
                    <a:bodyPr/>
                    <a:lstStyle/>
                    <a:p>
                      <a:pPr algn="ctr"/>
                      <a:r>
                        <a:rPr lang="en-GB" sz="2400" dirty="0" smtClean="0"/>
                        <a:t>Stage 2</a:t>
                      </a:r>
                      <a:endParaRPr lang="en-GB" sz="2400" dirty="0"/>
                    </a:p>
                  </a:txBody>
                  <a:tcPr/>
                </a:tc>
                <a:tc>
                  <a:txBody>
                    <a:bodyPr/>
                    <a:lstStyle/>
                    <a:p>
                      <a:pPr algn="ctr"/>
                      <a:r>
                        <a:rPr lang="en-GB" sz="2400" dirty="0" smtClean="0"/>
                        <a:t>Stage 3</a:t>
                      </a:r>
                      <a:endParaRPr lang="en-GB" sz="2400" dirty="0"/>
                    </a:p>
                  </a:txBody>
                  <a:tcPr/>
                </a:tc>
              </a:tr>
              <a:tr h="893254">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15" name="Picture 6" descr="http://upload.wikimedia.org/wikipedia/en/e/e4/Green_tick.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3258" y="3501932"/>
            <a:ext cx="602765" cy="443084"/>
          </a:xfrm>
          <a:prstGeom prst="rect">
            <a:avLst/>
          </a:prstGeom>
          <a:noFill/>
          <a:extLst>
            <a:ext uri="{909E8E84-426E-40DD-AFC4-6F175D3DCCD1}">
              <a14:hiddenFill xmlns:a14="http://schemas.microsoft.com/office/drawing/2010/main">
                <a:solidFill>
                  <a:srgbClr val="FFFFFF"/>
                </a:solidFill>
              </a14:hiddenFill>
            </a:ext>
          </a:extLst>
        </p:spPr>
      </p:pic>
      <p:pic>
        <p:nvPicPr>
          <p:cNvPr id="16" name="lab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17" name="modelling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18" name="hp circl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19" name="Oval 18"/>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grpSp>
        <p:nvGrpSpPr>
          <p:cNvPr id="21" name="Group 20"/>
          <p:cNvGrpSpPr/>
          <p:nvPr/>
        </p:nvGrpSpPr>
        <p:grpSpPr>
          <a:xfrm>
            <a:off x="17368" y="6134044"/>
            <a:ext cx="9750817" cy="895356"/>
            <a:chOff x="17368" y="6134044"/>
            <a:chExt cx="9750817" cy="895356"/>
          </a:xfrm>
        </p:grpSpPr>
        <p:pic>
          <p:nvPicPr>
            <p:cNvPr id="22" name="Picture 9" descr="Ma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3"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 name="Picture 9" descr="http://upload.wikimedia.org/wikipedia/en/thumb/0/0f/University_of_Edinburgh_logo.svg/200px-University_of_Edinburgh_logo.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00151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Rectangle 4"/>
          <p:cNvSpPr/>
          <p:nvPr/>
        </p:nvSpPr>
        <p:spPr>
          <a:xfrm>
            <a:off x="-36512" y="0"/>
            <a:ext cx="9180512"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197260" y="199809"/>
            <a:ext cx="8712968" cy="707886"/>
          </a:xfrm>
          <a:prstGeom prst="rect">
            <a:avLst/>
          </a:prstGeom>
          <a:noFill/>
        </p:spPr>
        <p:txBody>
          <a:bodyPr wrap="square" rtlCol="0">
            <a:spAutoFit/>
          </a:bodyPr>
          <a:lstStyle/>
          <a:p>
            <a:r>
              <a:rPr lang="en-GB" sz="4000" dirty="0" smtClean="0">
                <a:latin typeface="Arial" pitchFamily="34" charset="0"/>
                <a:cs typeface="Arial" pitchFamily="34" charset="0"/>
              </a:rPr>
              <a:t>Stage 2</a:t>
            </a:r>
            <a:endParaRPr lang="en-GB" sz="4000" dirty="0">
              <a:latin typeface="Arial" pitchFamily="34" charset="0"/>
              <a:cs typeface="Arial" pitchFamily="34" charset="0"/>
            </a:endParaRPr>
          </a:p>
        </p:txBody>
      </p:sp>
      <p:sp>
        <p:nvSpPr>
          <p:cNvPr id="8" name="TextBox 7"/>
          <p:cNvSpPr txBox="1"/>
          <p:nvPr/>
        </p:nvSpPr>
        <p:spPr>
          <a:xfrm>
            <a:off x="467544" y="1988840"/>
            <a:ext cx="8348056" cy="2585323"/>
          </a:xfrm>
          <a:prstGeom prst="rect">
            <a:avLst/>
          </a:prstGeom>
          <a:noFill/>
        </p:spPr>
        <p:txBody>
          <a:bodyPr wrap="square" rtlCol="0">
            <a:spAutoFit/>
          </a:bodyPr>
          <a:lstStyle/>
          <a:p>
            <a:r>
              <a:rPr lang="en-GB" dirty="0" smtClean="0">
                <a:latin typeface="Arial" pitchFamily="34" charset="0"/>
                <a:cs typeface="Arial" pitchFamily="34" charset="0"/>
              </a:rPr>
              <a:t>Introducing recycling processes to the Mars space station in order to minimise the resupply requirements</a:t>
            </a:r>
          </a:p>
          <a:p>
            <a:endParaRPr lang="en-GB" dirty="0">
              <a:latin typeface="Arial" pitchFamily="34" charset="0"/>
              <a:cs typeface="Arial" pitchFamily="34" charset="0"/>
            </a:endParaRPr>
          </a:p>
          <a:p>
            <a:r>
              <a:rPr lang="en-GB" dirty="0" smtClean="0">
                <a:latin typeface="Arial" pitchFamily="34" charset="0"/>
                <a:cs typeface="Arial" pitchFamily="34" charset="0"/>
              </a:rPr>
              <a:t>Of the three focus resources identified in stage one, only two can effectively be recycled. These are:</a:t>
            </a:r>
          </a:p>
          <a:p>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Water</a:t>
            </a:r>
          </a:p>
          <a:p>
            <a:pPr marL="285750" indent="-285750">
              <a:buFont typeface="Arial" pitchFamily="34" charset="0"/>
              <a:buChar char="•"/>
            </a:pPr>
            <a:endParaRPr lang="en-GB" dirty="0">
              <a:latin typeface="Arial" pitchFamily="34" charset="0"/>
              <a:cs typeface="Arial" pitchFamily="34" charset="0"/>
            </a:endParaRPr>
          </a:p>
          <a:p>
            <a:pPr marL="285750" indent="-285750">
              <a:buFont typeface="Arial" pitchFamily="34" charset="0"/>
              <a:buChar char="•"/>
            </a:pPr>
            <a:r>
              <a:rPr lang="en-GB" dirty="0" smtClean="0">
                <a:latin typeface="Arial" pitchFamily="34" charset="0"/>
                <a:cs typeface="Arial" pitchFamily="34" charset="0"/>
              </a:rPr>
              <a:t>Air</a:t>
            </a:r>
            <a:endParaRPr lang="en-GB" dirty="0">
              <a:latin typeface="Arial" pitchFamily="34" charset="0"/>
              <a:cs typeface="Arial" pitchFamily="34" charset="0"/>
            </a:endParaRPr>
          </a:p>
        </p:txBody>
      </p:sp>
      <p:pic>
        <p:nvPicPr>
          <p:cNvPr id="14"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1740" y="215624"/>
            <a:ext cx="953497" cy="954376"/>
          </a:xfrm>
          <a:prstGeom prst="rect">
            <a:avLst/>
          </a:prstGeom>
        </p:spPr>
      </p:pic>
      <p:pic>
        <p:nvPicPr>
          <p:cNvPr id="16"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1740" y="201354"/>
            <a:ext cx="951889" cy="954376"/>
          </a:xfrm>
          <a:prstGeom prst="rect">
            <a:avLst/>
          </a:prstGeom>
        </p:spPr>
      </p:pic>
      <p:pic>
        <p:nvPicPr>
          <p:cNvPr id="17"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0000" y="198000"/>
            <a:ext cx="953497" cy="954376"/>
          </a:xfrm>
          <a:prstGeom prst="rect">
            <a:avLst/>
          </a:prstGeom>
        </p:spPr>
      </p:pic>
      <p:sp>
        <p:nvSpPr>
          <p:cNvPr id="18" name="Oval 17"/>
          <p:cNvSpPr/>
          <p:nvPr/>
        </p:nvSpPr>
        <p:spPr>
          <a:xfrm>
            <a:off x="8000019" y="360381"/>
            <a:ext cx="636322" cy="636321"/>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940152" y="223200"/>
            <a:ext cx="2069992" cy="369332"/>
          </a:xfrm>
          <a:prstGeom prst="rect">
            <a:avLst/>
          </a:prstGeom>
          <a:noFill/>
        </p:spPr>
        <p:txBody>
          <a:bodyPr wrap="square" rtlCol="0">
            <a:spAutoFit/>
          </a:bodyPr>
          <a:lstStyle/>
          <a:p>
            <a:r>
              <a:rPr lang="en-GB" b="1" dirty="0" smtClean="0">
                <a:solidFill>
                  <a:srgbClr val="DACA00"/>
                </a:solidFill>
                <a:latin typeface="Arial" pitchFamily="34" charset="0"/>
                <a:cs typeface="Arial" pitchFamily="34" charset="0"/>
              </a:rPr>
              <a:t>Design Outlook</a:t>
            </a:r>
            <a:endParaRPr lang="en-GB" b="1" dirty="0">
              <a:solidFill>
                <a:srgbClr val="DACA00"/>
              </a:solidFill>
              <a:latin typeface="Arial" pitchFamily="34" charset="0"/>
              <a:cs typeface="Arial" pitchFamily="34" charset="0"/>
            </a:endParaRPr>
          </a:p>
        </p:txBody>
      </p:sp>
      <p:grpSp>
        <p:nvGrpSpPr>
          <p:cNvPr id="20" name="Group 19"/>
          <p:cNvGrpSpPr/>
          <p:nvPr/>
        </p:nvGrpSpPr>
        <p:grpSpPr>
          <a:xfrm>
            <a:off x="17368" y="6134044"/>
            <a:ext cx="9750817" cy="895356"/>
            <a:chOff x="17368" y="6134044"/>
            <a:chExt cx="9750817" cy="895356"/>
          </a:xfrm>
        </p:grpSpPr>
        <p:pic>
          <p:nvPicPr>
            <p:cNvPr id="21"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2"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8003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5656" y="4366845"/>
            <a:ext cx="1296144" cy="646331"/>
          </a:xfrm>
          <a:prstGeom prst="rect">
            <a:avLst/>
          </a:prstGeom>
          <a:noFill/>
        </p:spPr>
        <p:txBody>
          <a:bodyPr wrap="square" rtlCol="0">
            <a:spAutoFit/>
          </a:bodyPr>
          <a:lstStyle/>
          <a:p>
            <a:r>
              <a:rPr lang="en-GB" b="1" dirty="0" smtClean="0">
                <a:solidFill>
                  <a:srgbClr val="28903A"/>
                </a:solidFill>
                <a:latin typeface="Arial" pitchFamily="34" charset="0"/>
                <a:cs typeface="Arial" pitchFamily="34" charset="0"/>
              </a:rPr>
              <a:t>Water</a:t>
            </a:r>
          </a:p>
          <a:p>
            <a:r>
              <a:rPr lang="en-GB" b="1" dirty="0" smtClean="0">
                <a:solidFill>
                  <a:srgbClr val="28903A"/>
                </a:solidFill>
                <a:latin typeface="Arial" pitchFamily="34" charset="0"/>
                <a:cs typeface="Arial" pitchFamily="34" charset="0"/>
              </a:rPr>
              <a:t>Treatment</a:t>
            </a:r>
            <a:endParaRPr lang="en-GB" dirty="0" smtClean="0">
              <a:solidFill>
                <a:srgbClr val="28903A"/>
              </a:solidFill>
              <a:latin typeface="Arial" pitchFamily="34" charset="0"/>
              <a:cs typeface="Arial" pitchFamily="34" charset="0"/>
            </a:endParaRPr>
          </a:p>
        </p:txBody>
      </p:sp>
      <p:grpSp>
        <p:nvGrpSpPr>
          <p:cNvPr id="10" name="Group 9"/>
          <p:cNvGrpSpPr>
            <a:grpSpLocks noChangeAspect="1"/>
          </p:cNvGrpSpPr>
          <p:nvPr/>
        </p:nvGrpSpPr>
        <p:grpSpPr>
          <a:xfrm>
            <a:off x="6958940" y="-679164"/>
            <a:ext cx="2707358" cy="2726333"/>
            <a:chOff x="3170636" y="3163115"/>
            <a:chExt cx="2730721" cy="2749861"/>
          </a:xfrm>
        </p:grpSpPr>
        <p:pic>
          <p:nvPicPr>
            <p:cNvPr id="11" name="lab circ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9" y="3212975"/>
              <a:ext cx="2697508" cy="2700001"/>
            </a:xfrm>
            <a:prstGeom prst="rect">
              <a:avLst/>
            </a:prstGeom>
          </p:spPr>
        </p:pic>
        <p:pic>
          <p:nvPicPr>
            <p:cNvPr id="12" name="modelling circl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9" y="3172604"/>
              <a:ext cx="2692959" cy="2700001"/>
            </a:xfrm>
            <a:prstGeom prst="rect">
              <a:avLst/>
            </a:prstGeom>
          </p:spPr>
        </p:pic>
        <p:pic>
          <p:nvPicPr>
            <p:cNvPr id="13" name="hp circl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0636" y="3163115"/>
              <a:ext cx="2697508" cy="2700001"/>
            </a:xfrm>
            <a:prstGeom prst="rect">
              <a:avLst/>
            </a:prstGeom>
          </p:spPr>
        </p:pic>
        <p:sp>
          <p:nvSpPr>
            <p:cNvPr id="14" name="Oval 13"/>
            <p:cNvSpPr/>
            <p:nvPr/>
          </p:nvSpPr>
          <p:spPr>
            <a:xfrm>
              <a:off x="3651631" y="3622505"/>
              <a:ext cx="1800200" cy="180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p:cNvGrpSpPr/>
          <p:nvPr/>
        </p:nvGrpSpPr>
        <p:grpSpPr>
          <a:xfrm>
            <a:off x="17368" y="6134044"/>
            <a:ext cx="9750817" cy="895356"/>
            <a:chOff x="17368" y="6134044"/>
            <a:chExt cx="9750817" cy="895356"/>
          </a:xfrm>
        </p:grpSpPr>
        <p:pic>
          <p:nvPicPr>
            <p:cNvPr id="20" name="Picture 9" descr="Ma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1237" y="6558584"/>
              <a:ext cx="245139" cy="24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1" name="Text Box 10"/>
            <p:cNvSpPr txBox="1">
              <a:spLocks noChangeArrowheads="1"/>
            </p:cNvSpPr>
            <p:nvPr/>
          </p:nvSpPr>
          <p:spPr bwMode="auto">
            <a:xfrm>
              <a:off x="6012160" y="6429896"/>
              <a:ext cx="3756025" cy="59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AB0F1A"/>
                  </a:solidFill>
                  <a:effectLst/>
                  <a:latin typeface="Calibri" pitchFamily="34" charset="0"/>
                  <a:cs typeface="Arial" pitchFamily="34" charset="0"/>
                </a:rPr>
                <a:t>Red Planet    </a:t>
              </a:r>
              <a:r>
                <a:rPr kumimoji="0" lang="en-GB" sz="2800" b="1" i="0" u="none" strike="noStrike" cap="none" normalizeH="0" baseline="0" dirty="0" smtClean="0">
                  <a:ln>
                    <a:noFill/>
                  </a:ln>
                  <a:solidFill>
                    <a:srgbClr val="69A12B"/>
                  </a:solidFill>
                  <a:effectLst/>
                  <a:latin typeface="Calibri" pitchFamily="34" charset="0"/>
                  <a:cs typeface="Arial" pitchFamily="34" charset="0"/>
                </a:rPr>
                <a:t>Recycle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 name="Picture 9" descr="http://upload.wikimedia.org/wikipedia/en/thumb/0/0f/University_of_Edinburgh_logo.svg/200px-University_of_Edinburgh_logo.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8" y="6134044"/>
              <a:ext cx="666200" cy="6695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43961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10" fill="hold"/>
                                        <p:tgtEl>
                                          <p:spTgt spid="10"/>
                                        </p:tgtEl>
                                      </p:cBhvr>
                                      <p:by x="35000" y="35000"/>
                                    </p:animScale>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38889E-6 -2.56244E-6 L -0.41736 0.49653 " pathEditMode="relative" rAng="0" ptsTypes="AA">
                                      <p:cBhvr>
                                        <p:cTn id="10" dur="1500" fill="hold"/>
                                        <p:tgtEl>
                                          <p:spTgt spid="10"/>
                                        </p:tgtEl>
                                        <p:attrNameLst>
                                          <p:attrName>ppt_x</p:attrName>
                                          <p:attrName>ppt_y</p:attrName>
                                        </p:attrNameLst>
                                      </p:cBhvr>
                                      <p:rCtr x="-20868" y="24815"/>
                                    </p:animMotion>
                                  </p:childTnLst>
                                </p:cTn>
                              </p:par>
                              <p:par>
                                <p:cTn id="11" presetID="6" presetClass="emph" presetSubtype="0" fill="hold" nodeType="withEffect">
                                  <p:stCondLst>
                                    <p:cond delay="0"/>
                                  </p:stCondLst>
                                  <p:childTnLst>
                                    <p:animScale>
                                      <p:cBhvr>
                                        <p:cTn id="12" dur="1500" fill="hold"/>
                                        <p:tgtEl>
                                          <p:spTgt spid="10"/>
                                        </p:tgtEl>
                                      </p:cBhvr>
                                      <p:by x="285000" y="285000"/>
                                    </p:animScale>
                                  </p:childTnLst>
                                </p:cTn>
                              </p:par>
                              <p:par>
                                <p:cTn id="13" presetID="10" presetClass="entr" presetSubtype="0"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8" presetClass="emph" presetSubtype="0" fill="hold" nodeType="withEffect">
                                  <p:stCondLst>
                                    <p:cond delay="250"/>
                                  </p:stCondLst>
                                  <p:childTnLst>
                                    <p:animRot by="-7200000">
                                      <p:cBhvr>
                                        <p:cTn id="17" dur="2000" fill="hold"/>
                                        <p:tgtEl>
                                          <p:spTgt spid="10"/>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nodeType="clickEffect">
                                  <p:stCondLst>
                                    <p:cond delay="1000"/>
                                  </p:stCondLst>
                                  <p:childTnLst>
                                    <p:animScale>
                                      <p:cBhvr>
                                        <p:cTn id="21" dur="2000" fill="hold"/>
                                        <p:tgtEl>
                                          <p:spTgt spid="10"/>
                                        </p:tgtEl>
                                      </p:cBhvr>
                                      <p:by x="35000" y="35000"/>
                                    </p:animScale>
                                  </p:childTnLst>
                                </p:cTn>
                              </p:par>
                              <p:par>
                                <p:cTn id="22" presetID="0" presetClass="path" presetSubtype="0" accel="50000" decel="50000" fill="hold" nodeType="withEffect">
                                  <p:stCondLst>
                                    <p:cond delay="1000"/>
                                  </p:stCondLst>
                                  <p:childTnLst>
                                    <p:animMotion origin="layout" path="M -0.41736 0.49653 L 0.00052 0.00115 " pathEditMode="relative" rAng="0" ptsTypes="AA">
                                      <p:cBhvr>
                                        <p:cTn id="23" dur="2000" fill="hold"/>
                                        <p:tgtEl>
                                          <p:spTgt spid="10"/>
                                        </p:tgtEl>
                                        <p:attrNameLst>
                                          <p:attrName>ppt_x</p:attrName>
                                          <p:attrName>ppt_y</p:attrName>
                                        </p:attrNameLst>
                                      </p:cBhvr>
                                      <p:rCtr x="20885" y="-24769"/>
                                    </p:animMotion>
                                  </p:childTnLst>
                                </p:cTn>
                              </p:par>
                              <p:par>
                                <p:cTn id="24" presetID="57" presetClass="path" presetSubtype="0" accel="50000" decel="50000" fill="hold" grpId="1" nodeType="withEffect">
                                  <p:stCondLst>
                                    <p:cond delay="1000"/>
                                  </p:stCondLst>
                                  <p:childTnLst>
                                    <p:animMotion origin="layout" path="M -1.66667E-6 -1.76729E-6 L -1.66667E-6 -0.30187 C -1.66667E-6 -0.43743 0.15382 -0.60328 0.27934 -0.60328 L 0.55903 -0.60328 " pathEditMode="relative" rAng="0" ptsTypes="FfFF">
                                      <p:cBhvr>
                                        <p:cTn id="25" dur="2000" fill="hold"/>
                                        <p:tgtEl>
                                          <p:spTgt spid="4"/>
                                        </p:tgtEl>
                                        <p:attrNameLst>
                                          <p:attrName>ppt_x</p:attrName>
                                          <p:attrName>ppt_y</p:attrName>
                                        </p:attrNameLst>
                                      </p:cBhvr>
                                      <p:rCtr x="27951" y="-3016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2549</TotalTime>
  <Words>1458</Words>
  <Application>Microsoft Office PowerPoint</Application>
  <PresentationFormat>On-screen Show (4:3)</PresentationFormat>
  <Paragraphs>651</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vt:lpstr>
      <vt:lpstr>?</vt:lpstr>
      <vt:lpstr>?</vt:lpstr>
      <vt:lpstr>?</vt:lpstr>
      <vt:lpstr>PowerPoint Presentation</vt:lpstr>
      <vt:lpstr>PowerPoint Presentation</vt:lpstr>
      <vt:lpstr>?</vt:lpstr>
      <vt:lpstr>?</vt:lpstr>
      <vt:lpstr>PowerPoint Presentation</vt:lpstr>
      <vt:lpstr>?</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PowerPoint Presentation</vt:lpstr>
      <vt:lpstr>?</vt:lpstr>
      <vt:lpstr>PowerPoint Presentation</vt:lpstr>
      <vt:lpstr>PowerPoint Presentation</vt:lpstr>
      <vt:lpst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Yassen</dc:creator>
  <cp:lastModifiedBy>Yassen</cp:lastModifiedBy>
  <cp:revision>110</cp:revision>
  <dcterms:created xsi:type="dcterms:W3CDTF">2012-01-18T13:35:49Z</dcterms:created>
  <dcterms:modified xsi:type="dcterms:W3CDTF">2012-02-09T11:56:03Z</dcterms:modified>
</cp:coreProperties>
</file>